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58" r:id="rId3"/>
    <p:sldId id="261" r:id="rId4"/>
    <p:sldId id="304" r:id="rId5"/>
    <p:sldId id="262" r:id="rId6"/>
    <p:sldId id="267" r:id="rId7"/>
    <p:sldId id="272" r:id="rId8"/>
    <p:sldId id="286" r:id="rId9"/>
    <p:sldId id="287" r:id="rId10"/>
    <p:sldId id="288" r:id="rId11"/>
    <p:sldId id="290" r:id="rId12"/>
    <p:sldId id="289" r:id="rId13"/>
    <p:sldId id="291" r:id="rId14"/>
    <p:sldId id="302" r:id="rId15"/>
    <p:sldId id="292" r:id="rId16"/>
    <p:sldId id="295" r:id="rId17"/>
    <p:sldId id="303" r:id="rId18"/>
    <p:sldId id="294" r:id="rId19"/>
    <p:sldId id="297" r:id="rId20"/>
    <p:sldId id="279" r:id="rId21"/>
    <p:sldId id="298" r:id="rId22"/>
  </p:sldIdLst>
  <p:sldSz cx="9144000" cy="5143500" type="screen16x9"/>
  <p:notesSz cx="6858000" cy="9144000"/>
  <p:embeddedFontLst>
    <p:embeddedFont>
      <p:font typeface="Titillium Web Light" panose="020B0604020202020204" charset="0"/>
      <p:regular r:id="rId24"/>
      <p:bold r:id="rId25"/>
      <p:italic r:id="rId26"/>
      <p:boldItalic r:id="rId27"/>
    </p:embeddedFont>
    <p:embeddedFont>
      <p:font typeface="Dosis ExtraLight" charset="0"/>
      <p:regular r:id="rId28"/>
      <p:bold r:id="rId29"/>
    </p:embeddedFont>
    <p:embeddedFont>
      <p:font typeface="Titillium Web"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D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8671504-775E-418A-984B-F8B791D9120E}">
  <a:tblStyle styleId="{C8671504-775E-418A-984B-F8B791D9120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700" autoAdjust="0"/>
  </p:normalViewPr>
  <p:slideViewPr>
    <p:cSldViewPr>
      <p:cViewPr>
        <p:scale>
          <a:sx n="80" d="100"/>
          <a:sy n="80" d="100"/>
        </p:scale>
        <p:origin x="-378" y="-21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5113571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H" dirty="0"/>
          </a:p>
        </p:txBody>
      </p:sp>
    </p:spTree>
    <p:extLst>
      <p:ext uri="{BB962C8B-B14F-4D97-AF65-F5344CB8AC3E}">
        <p14:creationId xmlns:p14="http://schemas.microsoft.com/office/powerpoint/2010/main" val="3918487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3" name="Google Shape;396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9"/>
        <p:cNvGrpSpPr/>
        <p:nvPr/>
      </p:nvGrpSpPr>
      <p:grpSpPr>
        <a:xfrm>
          <a:off x="0" y="0"/>
          <a:ext cx="0" cy="0"/>
          <a:chOff x="0" y="0"/>
          <a:chExt cx="0" cy="0"/>
        </a:xfrm>
      </p:grpSpPr>
      <p:sp>
        <p:nvSpPr>
          <p:cNvPr id="4050" name="Google Shape;405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1" name="Google Shape;405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2402" name="Google Shape;2402;p8"/>
          <p:cNvGrpSpPr/>
          <p:nvPr/>
        </p:nvGrpSpPr>
        <p:grpSpPr>
          <a:xfrm rot="10800000">
            <a:off x="8851487" y="28707"/>
            <a:ext cx="264012" cy="5086302"/>
            <a:chOff x="5307800" y="238125"/>
            <a:chExt cx="271925" cy="5238750"/>
          </a:xfrm>
        </p:grpSpPr>
        <p:sp>
          <p:nvSpPr>
            <p:cNvPr id="2403" name="Google Shape;2403;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8"/>
          <p:cNvGrpSpPr/>
          <p:nvPr/>
        </p:nvGrpSpPr>
        <p:grpSpPr>
          <a:xfrm rot="10800000">
            <a:off x="7828571" y="28707"/>
            <a:ext cx="1140783" cy="5086302"/>
            <a:chOff x="5458325" y="238125"/>
            <a:chExt cx="1174975" cy="5238750"/>
          </a:xfrm>
        </p:grpSpPr>
        <p:sp>
          <p:nvSpPr>
            <p:cNvPr id="2461" name="Google Shape;2461;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2523;p8"/>
          <p:cNvGrpSpPr/>
          <p:nvPr/>
        </p:nvGrpSpPr>
        <p:grpSpPr>
          <a:xfrm rot="10800000">
            <a:off x="7682451" y="28707"/>
            <a:ext cx="994639" cy="4940182"/>
            <a:chOff x="5759350" y="388625"/>
            <a:chExt cx="1024450" cy="5088250"/>
          </a:xfrm>
        </p:grpSpPr>
        <p:sp>
          <p:nvSpPr>
            <p:cNvPr id="2524" name="Google Shape;2524;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2625;p8"/>
          <p:cNvGrpSpPr/>
          <p:nvPr/>
        </p:nvGrpSpPr>
        <p:grpSpPr>
          <a:xfrm rot="10800000">
            <a:off x="7682451" y="28707"/>
            <a:ext cx="1140783" cy="5086302"/>
            <a:chOff x="5608825" y="238125"/>
            <a:chExt cx="1174975" cy="5238750"/>
          </a:xfrm>
        </p:grpSpPr>
        <p:sp>
          <p:nvSpPr>
            <p:cNvPr id="2626" name="Google Shape;2626;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6" name="Google Shape;2676;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grpSp>
        <p:nvGrpSpPr>
          <p:cNvPr id="2955" name="Google Shape;2955;p10"/>
          <p:cNvGrpSpPr/>
          <p:nvPr/>
        </p:nvGrpSpPr>
        <p:grpSpPr>
          <a:xfrm rot="10800000">
            <a:off x="8851487" y="28707"/>
            <a:ext cx="264012" cy="5086302"/>
            <a:chOff x="5307800" y="238125"/>
            <a:chExt cx="271925" cy="5238750"/>
          </a:xfrm>
        </p:grpSpPr>
        <p:sp>
          <p:nvSpPr>
            <p:cNvPr id="2956" name="Google Shape;2956;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3" name="Google Shape;3013;p10"/>
          <p:cNvGrpSpPr/>
          <p:nvPr/>
        </p:nvGrpSpPr>
        <p:grpSpPr>
          <a:xfrm rot="10800000">
            <a:off x="7828571" y="28707"/>
            <a:ext cx="1140783" cy="5086302"/>
            <a:chOff x="5458325" y="238125"/>
            <a:chExt cx="1174975" cy="5238750"/>
          </a:xfrm>
        </p:grpSpPr>
        <p:sp>
          <p:nvSpPr>
            <p:cNvPr id="3014" name="Google Shape;3014;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10"/>
          <p:cNvGrpSpPr/>
          <p:nvPr/>
        </p:nvGrpSpPr>
        <p:grpSpPr>
          <a:xfrm rot="10800000">
            <a:off x="7682451" y="28707"/>
            <a:ext cx="994639" cy="4940182"/>
            <a:chOff x="5759350" y="388625"/>
            <a:chExt cx="1024450" cy="5088250"/>
          </a:xfrm>
        </p:grpSpPr>
        <p:sp>
          <p:nvSpPr>
            <p:cNvPr id="3077" name="Google Shape;3077;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10"/>
          <p:cNvGrpSpPr/>
          <p:nvPr/>
        </p:nvGrpSpPr>
        <p:grpSpPr>
          <a:xfrm rot="10800000">
            <a:off x="7682451" y="28707"/>
            <a:ext cx="1140783" cy="5086302"/>
            <a:chOff x="5608825" y="238125"/>
            <a:chExt cx="1174975" cy="5238750"/>
          </a:xfrm>
        </p:grpSpPr>
        <p:sp>
          <p:nvSpPr>
            <p:cNvPr id="3179" name="Google Shape;3179;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9" name="Google Shape;3229;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rgbClr val="003B5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p:cSld name="BLANK_1_1">
    <p:bg>
      <p:bgPr>
        <a:solidFill>
          <a:srgbClr val="1D1D1B"/>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1pPr>
            <a:lvl2pPr lvl="1">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2pPr>
            <a:lvl3pPr lvl="2">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3pPr>
            <a:lvl4pPr lvl="3">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4pPr>
            <a:lvl5pPr lvl="4">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5pPr>
            <a:lvl6pPr lvl="5">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6pPr>
            <a:lvl7pPr lvl="6">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7pPr>
            <a:lvl8pPr lvl="7">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8pPr>
            <a:lvl9pPr lvl="8">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rgbClr val="0B87A1"/>
                </a:solidFill>
                <a:latin typeface="Dosis ExtraLight"/>
                <a:ea typeface="Dosis ExtraLight"/>
                <a:cs typeface="Dosis ExtraLight"/>
                <a:sym typeface="Dosis ExtraLight"/>
              </a:defRPr>
            </a:lvl1pPr>
            <a:lvl2pPr lvl="1">
              <a:buNone/>
              <a:defRPr sz="1200">
                <a:solidFill>
                  <a:srgbClr val="0B87A1"/>
                </a:solidFill>
                <a:latin typeface="Dosis ExtraLight"/>
                <a:ea typeface="Dosis ExtraLight"/>
                <a:cs typeface="Dosis ExtraLight"/>
                <a:sym typeface="Dosis ExtraLight"/>
              </a:defRPr>
            </a:lvl2pPr>
            <a:lvl3pPr lvl="2">
              <a:buNone/>
              <a:defRPr sz="1200">
                <a:solidFill>
                  <a:srgbClr val="0B87A1"/>
                </a:solidFill>
                <a:latin typeface="Dosis ExtraLight"/>
                <a:ea typeface="Dosis ExtraLight"/>
                <a:cs typeface="Dosis ExtraLight"/>
                <a:sym typeface="Dosis ExtraLight"/>
              </a:defRPr>
            </a:lvl3pPr>
            <a:lvl4pPr lvl="3">
              <a:buNone/>
              <a:defRPr sz="1200">
                <a:solidFill>
                  <a:srgbClr val="0B87A1"/>
                </a:solidFill>
                <a:latin typeface="Dosis ExtraLight"/>
                <a:ea typeface="Dosis ExtraLight"/>
                <a:cs typeface="Dosis ExtraLight"/>
                <a:sym typeface="Dosis ExtraLight"/>
              </a:defRPr>
            </a:lvl4pPr>
            <a:lvl5pPr lvl="4">
              <a:buNone/>
              <a:defRPr sz="1200">
                <a:solidFill>
                  <a:srgbClr val="0B87A1"/>
                </a:solidFill>
                <a:latin typeface="Dosis ExtraLight"/>
                <a:ea typeface="Dosis ExtraLight"/>
                <a:cs typeface="Dosis ExtraLight"/>
                <a:sym typeface="Dosis ExtraLight"/>
              </a:defRPr>
            </a:lvl5pPr>
            <a:lvl6pPr lvl="5">
              <a:buNone/>
              <a:defRPr sz="1200">
                <a:solidFill>
                  <a:srgbClr val="0B87A1"/>
                </a:solidFill>
                <a:latin typeface="Dosis ExtraLight"/>
                <a:ea typeface="Dosis ExtraLight"/>
                <a:cs typeface="Dosis ExtraLight"/>
                <a:sym typeface="Dosis ExtraLight"/>
              </a:defRPr>
            </a:lvl6pPr>
            <a:lvl7pPr lvl="6">
              <a:buNone/>
              <a:defRPr sz="1200">
                <a:solidFill>
                  <a:srgbClr val="0B87A1"/>
                </a:solidFill>
                <a:latin typeface="Dosis ExtraLight"/>
                <a:ea typeface="Dosis ExtraLight"/>
                <a:cs typeface="Dosis ExtraLight"/>
                <a:sym typeface="Dosis ExtraLight"/>
              </a:defRPr>
            </a:lvl7pPr>
            <a:lvl8pPr lvl="7">
              <a:buNone/>
              <a:defRPr sz="1200">
                <a:solidFill>
                  <a:srgbClr val="0B87A1"/>
                </a:solidFill>
                <a:latin typeface="Dosis ExtraLight"/>
                <a:ea typeface="Dosis ExtraLight"/>
                <a:cs typeface="Dosis ExtraLight"/>
                <a:sym typeface="Dosis ExtraLight"/>
              </a:defRPr>
            </a:lvl8pPr>
            <a:lvl9pPr lvl="8">
              <a:buNone/>
              <a:defRPr sz="1200">
                <a:solidFill>
                  <a:srgbClr val="0B87A1"/>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7" r:id="rId5"/>
    <p:sldLayoutId id="2147483658"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ai.facebook.com/blog/mapping-the-world-to-help-aid-workers-with-weakly-semi-supervised-learni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395536" y="1779662"/>
            <a:ext cx="5396700" cy="1159800"/>
          </a:xfrm>
          <a:prstGeom prst="rect">
            <a:avLst/>
          </a:prstGeom>
        </p:spPr>
        <p:txBody>
          <a:bodyPr spcFirstLastPara="1" wrap="square" lIns="91425" tIns="91425" rIns="91425" bIns="91425" anchor="t" anchorCtr="0">
            <a:noAutofit/>
          </a:bodyPr>
          <a:lstStyle/>
          <a:p>
            <a:pPr fontAlgn="base"/>
            <a:r>
              <a:rPr lang="en-US" sz="3200" b="1" dirty="0"/>
              <a:t>Using </a:t>
            </a:r>
            <a:r>
              <a:rPr lang="en-US" sz="3200" b="1" dirty="0" err="1"/>
              <a:t>OpenStreetMap</a:t>
            </a:r>
            <a:r>
              <a:rPr lang="en-US" sz="3200" b="1" dirty="0"/>
              <a:t> Building Footprints Data for Population Distribution Model: </a:t>
            </a:r>
            <a:r>
              <a:rPr lang="en-US" sz="3200" dirty="0"/>
              <a:t>A Case Study in Cavite, Philippines</a:t>
            </a:r>
          </a:p>
        </p:txBody>
      </p:sp>
      <p:sp>
        <p:nvSpPr>
          <p:cNvPr id="4" name="Google Shape;3851;p15"/>
          <p:cNvSpPr txBox="1">
            <a:spLocks/>
          </p:cNvSpPr>
          <p:nvPr/>
        </p:nvSpPr>
        <p:spPr>
          <a:xfrm>
            <a:off x="467544" y="4071553"/>
            <a:ext cx="6048672" cy="1020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0" indent="0">
              <a:buFont typeface="Titillium Web Light"/>
              <a:buNone/>
            </a:pPr>
            <a:r>
              <a:rPr lang="en-US" sz="1800" dirty="0" smtClean="0">
                <a:solidFill>
                  <a:schemeClr val="bg1"/>
                </a:solidFill>
                <a:latin typeface="Titillium Web"/>
                <a:sym typeface="Titillium Web"/>
              </a:rPr>
              <a:t>State of the Map 2019		Heidelberg, Germany</a:t>
            </a:r>
          </a:p>
          <a:p>
            <a:pPr marL="0" indent="0">
              <a:buFont typeface="Titillium Web Light"/>
              <a:buNone/>
            </a:pPr>
            <a:r>
              <a:rPr lang="en-US" sz="1800" dirty="0" smtClean="0">
                <a:solidFill>
                  <a:schemeClr val="bg1"/>
                </a:solidFill>
                <a:latin typeface="Titillium Web"/>
                <a:sym typeface="Titillium Web"/>
              </a:rPr>
              <a:t>Scholar Lightning Talk		Sept. 22, 2019</a:t>
            </a:r>
            <a:endParaRPr lang="en-US" sz="18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1059583"/>
            <a:ext cx="5112567" cy="2991917"/>
          </a:xfrm>
          <a:prstGeom prst="rect">
            <a:avLst/>
          </a:prstGeom>
        </p:spPr>
      </p:pic>
      <p:sp>
        <p:nvSpPr>
          <p:cNvPr id="26" name="TextBox 25"/>
          <p:cNvSpPr txBox="1"/>
          <p:nvPr/>
        </p:nvSpPr>
        <p:spPr>
          <a:xfrm>
            <a:off x="2555776" y="324644"/>
            <a:ext cx="2874505" cy="369332"/>
          </a:xfrm>
          <a:prstGeom prst="rect">
            <a:avLst/>
          </a:prstGeom>
          <a:noFill/>
        </p:spPr>
        <p:txBody>
          <a:bodyPr wrap="none" rtlCol="0">
            <a:spAutoFit/>
          </a:bodyPr>
          <a:lstStyle/>
          <a:p>
            <a:r>
              <a:rPr lang="en-PH" sz="1800" b="1" dirty="0">
                <a:solidFill>
                  <a:schemeClr val="bg1"/>
                </a:solidFill>
                <a:latin typeface="Dosis ExtraLight" charset="0"/>
              </a:rPr>
              <a:t>g</a:t>
            </a:r>
            <a:r>
              <a:rPr lang="en-PH" sz="1800" b="1" dirty="0" smtClean="0">
                <a:solidFill>
                  <a:schemeClr val="bg1"/>
                </a:solidFill>
                <a:latin typeface="Dosis ExtraLight" charset="0"/>
              </a:rPr>
              <a:t>enerated Population Raster</a:t>
            </a:r>
            <a:endParaRPr lang="en-PH" sz="1800" b="1" dirty="0">
              <a:solidFill>
                <a:schemeClr val="bg1"/>
              </a:solidFill>
              <a:latin typeface="Dosis ExtraLight" charset="0"/>
            </a:endParaRPr>
          </a:p>
        </p:txBody>
      </p:sp>
      <p:sp>
        <p:nvSpPr>
          <p:cNvPr id="30" name="Google Shape;4030;p35"/>
          <p:cNvSpPr/>
          <p:nvPr/>
        </p:nvSpPr>
        <p:spPr>
          <a:xfrm>
            <a:off x="1691680" y="863303"/>
            <a:ext cx="5551867" cy="394069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45;p26"/>
          <p:cNvSpPr txBox="1">
            <a:spLocks/>
          </p:cNvSpPr>
          <p:nvPr/>
        </p:nvSpPr>
        <p:spPr>
          <a:xfrm>
            <a:off x="718300" y="-20538"/>
            <a:ext cx="2197516" cy="85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1pPr>
            <a:lvl2pPr marR="0" lvl="1"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2pPr>
            <a:lvl3pPr marR="0" lvl="2"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3pPr>
            <a:lvl4pPr marR="0" lvl="3"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4pPr>
            <a:lvl5pPr marR="0" lvl="4"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5pPr>
            <a:lvl6pPr marR="0" lvl="5"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6pPr>
            <a:lvl7pPr marR="0" lvl="6"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7pPr>
            <a:lvl8pPr marR="0" lvl="7"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8pPr>
            <a:lvl9pPr marR="0" lvl="8"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9pPr>
          </a:lstStyle>
          <a:p>
            <a:r>
              <a:rPr lang="en-PH" dirty="0" smtClean="0">
                <a:solidFill>
                  <a:srgbClr val="D3EBD5"/>
                </a:solidFill>
              </a:rPr>
              <a:t>RESULTS:</a:t>
            </a:r>
            <a:endParaRPr lang="en-PH" dirty="0">
              <a:solidFill>
                <a:srgbClr val="D3EBD5"/>
              </a:solidFill>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147813"/>
            <a:ext cx="595160" cy="81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 name="Group 31"/>
          <p:cNvGrpSpPr/>
          <p:nvPr/>
        </p:nvGrpSpPr>
        <p:grpSpPr>
          <a:xfrm>
            <a:off x="6228184" y="412509"/>
            <a:ext cx="916054" cy="327844"/>
            <a:chOff x="4015986" y="710820"/>
            <a:chExt cx="4518546" cy="1612710"/>
          </a:xfrm>
        </p:grpSpPr>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426" y="710820"/>
              <a:ext cx="1612710" cy="161271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5986" y="787020"/>
              <a:ext cx="1416240" cy="1416240"/>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9000" y="847374"/>
              <a:ext cx="1295532" cy="1295532"/>
            </a:xfrm>
            <a:prstGeom prst="rect">
              <a:avLst/>
            </a:prstGeom>
          </p:spPr>
        </p:pic>
      </p:grpSp>
    </p:spTree>
    <p:extLst>
      <p:ext uri="{BB962C8B-B14F-4D97-AF65-F5344CB8AC3E}">
        <p14:creationId xmlns:p14="http://schemas.microsoft.com/office/powerpoint/2010/main" val="4158422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FINDINGS</a:t>
            </a:r>
            <a:endParaRPr dirty="0"/>
          </a:p>
        </p:txBody>
      </p:sp>
      <p:sp>
        <p:nvSpPr>
          <p:cNvPr id="3871" name="Google Shape;3871;p18"/>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lvl="0">
              <a:spcBef>
                <a:spcPts val="0"/>
              </a:spcBef>
            </a:pPr>
            <a:r>
              <a:rPr lang="en-US" sz="2000" dirty="0" smtClean="0"/>
              <a:t>The results showed that OSM database can be used to produce population distribution map at detail scale</a:t>
            </a:r>
          </a:p>
          <a:p>
            <a:pPr marL="76200" lvl="0" indent="0">
              <a:spcBef>
                <a:spcPts val="0"/>
              </a:spcBef>
              <a:buNone/>
            </a:pPr>
            <a:endParaRPr lang="en-US" sz="2000" dirty="0" smtClean="0"/>
          </a:p>
          <a:p>
            <a:pPr lvl="0">
              <a:spcBef>
                <a:spcPts val="0"/>
              </a:spcBef>
            </a:pPr>
            <a:r>
              <a:rPr lang="en-US" sz="2000" dirty="0" smtClean="0"/>
              <a:t>Although OSM is useful for generating population map, it has many weaknesses such as  misidentification of buildings, and topology of building footprints, that is why validation of OSM data is important</a:t>
            </a:r>
          </a:p>
          <a:p>
            <a:pPr lvl="0">
              <a:spcBef>
                <a:spcPts val="0"/>
              </a:spcBef>
            </a:pPr>
            <a:endParaRPr lang="en-US" sz="2000" dirty="0"/>
          </a:p>
          <a:p>
            <a:pPr lvl="0">
              <a:spcBef>
                <a:spcPts val="0"/>
              </a:spcBef>
            </a:pPr>
            <a:endParaRPr lang="en-US" sz="2000" dirty="0" smtClean="0"/>
          </a:p>
          <a:p>
            <a:pPr lvl="0">
              <a:spcBef>
                <a:spcPts val="0"/>
              </a:spcBef>
            </a:pPr>
            <a:endParaRPr lang="en-US" sz="2000" dirty="0" smtClean="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2639835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CHALLENGES</a:t>
            </a:r>
            <a:endParaRPr dirty="0"/>
          </a:p>
        </p:txBody>
      </p:sp>
      <p:sp>
        <p:nvSpPr>
          <p:cNvPr id="3871" name="Google Shape;3871;p18"/>
          <p:cNvSpPr txBox="1">
            <a:spLocks noGrp="1"/>
          </p:cNvSpPr>
          <p:nvPr>
            <p:ph type="body" idx="1"/>
          </p:nvPr>
        </p:nvSpPr>
        <p:spPr>
          <a:xfrm>
            <a:off x="718300" y="1733550"/>
            <a:ext cx="2701572" cy="2980500"/>
          </a:xfrm>
          <a:prstGeom prst="rect">
            <a:avLst/>
          </a:prstGeom>
        </p:spPr>
        <p:txBody>
          <a:bodyPr spcFirstLastPara="1" wrap="square" lIns="91425" tIns="91425" rIns="91425" bIns="91425" anchor="t" anchorCtr="0">
            <a:noAutofit/>
          </a:bodyPr>
          <a:lstStyle/>
          <a:p>
            <a:pPr lvl="0">
              <a:spcBef>
                <a:spcPts val="0"/>
              </a:spcBef>
            </a:pPr>
            <a:r>
              <a:rPr lang="en-US" sz="2200" dirty="0" smtClean="0"/>
              <a:t>Achieving high completeness , consistency, and accuracy of OSM data is time-consuming and labor-intensive</a:t>
            </a:r>
          </a:p>
          <a:p>
            <a:pPr lvl="0">
              <a:spcBef>
                <a:spcPts val="0"/>
              </a:spcBef>
            </a:pPr>
            <a:endParaRPr lang="en-US" sz="2000" dirty="0" smtClean="0"/>
          </a:p>
          <a:p>
            <a:pPr lvl="0">
              <a:spcBef>
                <a:spcPts val="0"/>
              </a:spcBef>
            </a:pPr>
            <a:endParaRPr lang="en-US" sz="2000" dirty="0"/>
          </a:p>
          <a:p>
            <a:pPr lvl="0">
              <a:spcBef>
                <a:spcPts val="0"/>
              </a:spcBef>
            </a:pPr>
            <a:endParaRPr lang="en-US" sz="2000" dirty="0" smtClean="0"/>
          </a:p>
          <a:p>
            <a:pPr lvl="0">
              <a:spcBef>
                <a:spcPts val="0"/>
              </a:spcBef>
            </a:pPr>
            <a:endParaRPr lang="en-US" sz="2000" dirty="0" smtClean="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813" y="1072281"/>
            <a:ext cx="2969527" cy="3230091"/>
          </a:xfrm>
          <a:prstGeom prst="rect">
            <a:avLst/>
          </a:prstGeom>
        </p:spPr>
      </p:pic>
      <p:sp>
        <p:nvSpPr>
          <p:cNvPr id="7" name="Google Shape;4022;p34"/>
          <p:cNvSpPr/>
          <p:nvPr/>
        </p:nvSpPr>
        <p:spPr>
          <a:xfrm>
            <a:off x="3858502" y="699542"/>
            <a:ext cx="3377794" cy="3960440"/>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620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CHALLENGES</a:t>
            </a:r>
            <a:endParaRPr dirty="0"/>
          </a:p>
        </p:txBody>
      </p:sp>
      <p:sp>
        <p:nvSpPr>
          <p:cNvPr id="3871" name="Google Shape;3871;p18"/>
          <p:cNvSpPr txBox="1">
            <a:spLocks noGrp="1"/>
          </p:cNvSpPr>
          <p:nvPr>
            <p:ph type="body" idx="1"/>
          </p:nvPr>
        </p:nvSpPr>
        <p:spPr>
          <a:xfrm>
            <a:off x="718300" y="1563638"/>
            <a:ext cx="6517996" cy="2980500"/>
          </a:xfrm>
          <a:prstGeom prst="rect">
            <a:avLst/>
          </a:prstGeom>
        </p:spPr>
        <p:txBody>
          <a:bodyPr spcFirstLastPara="1" wrap="square" lIns="91425" tIns="91425" rIns="91425" bIns="91425" anchor="t" anchorCtr="0">
            <a:noAutofit/>
          </a:bodyPr>
          <a:lstStyle/>
          <a:p>
            <a:pPr lvl="0">
              <a:spcBef>
                <a:spcPts val="0"/>
              </a:spcBef>
            </a:pPr>
            <a:r>
              <a:rPr lang="en-US" dirty="0"/>
              <a:t>The </a:t>
            </a:r>
            <a:r>
              <a:rPr lang="en-US" dirty="0" smtClean="0"/>
              <a:t>run time of the population distribution model is long (average run time is ~4hrs)</a:t>
            </a:r>
            <a:endParaRPr lang="en-US" dirty="0"/>
          </a:p>
          <a:p>
            <a:pPr lvl="0">
              <a:spcBef>
                <a:spcPts val="0"/>
              </a:spcBef>
            </a:pPr>
            <a:endParaRPr lang="en-US" sz="2000" dirty="0" smtClean="0"/>
          </a:p>
          <a:p>
            <a:pPr lvl="0">
              <a:spcBef>
                <a:spcPts val="0"/>
              </a:spcBef>
            </a:pPr>
            <a:endParaRPr lang="en-US" sz="2000" dirty="0"/>
          </a:p>
          <a:p>
            <a:pPr lvl="0">
              <a:spcBef>
                <a:spcPts val="0"/>
              </a:spcBef>
            </a:pPr>
            <a:endParaRPr lang="en-US" sz="2000" dirty="0" smtClean="0"/>
          </a:p>
          <a:p>
            <a:pPr lvl="0">
              <a:spcBef>
                <a:spcPts val="0"/>
              </a:spcBef>
            </a:pPr>
            <a:endParaRPr lang="en-US" sz="2000" dirty="0" smtClean="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2643758"/>
            <a:ext cx="5004048" cy="1833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19683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
        <p:nvSpPr>
          <p:cNvPr id="5" name="Google Shape;3877;p19"/>
          <p:cNvSpPr txBox="1">
            <a:spLocks/>
          </p:cNvSpPr>
          <p:nvPr/>
        </p:nvSpPr>
        <p:spPr>
          <a:xfrm>
            <a:off x="685800" y="2650150"/>
            <a:ext cx="712656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1pPr>
            <a:lvl2pPr marR="0" lvl="1"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2pPr>
            <a:lvl3pPr marR="0" lvl="2"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3pPr>
            <a:lvl4pPr marR="0" lvl="3"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4pPr>
            <a:lvl5pPr marR="0" lvl="4"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5pPr>
            <a:lvl6pPr marR="0" lvl="5"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6pPr>
            <a:lvl7pPr marR="0" lvl="6"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7pPr>
            <a:lvl8pPr marR="0" lvl="7"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8pPr>
            <a:lvl9pPr marR="0" lvl="8" algn="l" rtl="0">
              <a:lnSpc>
                <a:spcPct val="100000"/>
              </a:lnSpc>
              <a:spcBef>
                <a:spcPts val="0"/>
              </a:spcBef>
              <a:spcAft>
                <a:spcPts val="0"/>
              </a:spcAft>
              <a:buClr>
                <a:srgbClr val="0B87A1"/>
              </a:buClr>
              <a:buSzPts val="3600"/>
              <a:buFont typeface="Dosis ExtraLight"/>
              <a:buNone/>
              <a:defRPr sz="3600" b="0" i="0" u="none" strike="noStrike" cap="none">
                <a:solidFill>
                  <a:srgbClr val="0B87A1"/>
                </a:solidFill>
                <a:latin typeface="Dosis ExtraLight"/>
                <a:ea typeface="Dosis ExtraLight"/>
                <a:cs typeface="Dosis ExtraLight"/>
                <a:sym typeface="Dosis ExtraLight"/>
              </a:defRPr>
            </a:lvl9pPr>
          </a:lstStyle>
          <a:p>
            <a:r>
              <a:rPr lang="en-PH" sz="4800" dirty="0" smtClean="0">
                <a:solidFill>
                  <a:srgbClr val="D3EBD5"/>
                </a:solidFill>
              </a:rPr>
              <a:t>Sample Analysis of Population Map from OSM</a:t>
            </a:r>
            <a:endParaRPr lang="en-PH" sz="4800" dirty="0">
              <a:solidFill>
                <a:srgbClr val="D3EBD5"/>
              </a:solidFill>
            </a:endParaRPr>
          </a:p>
        </p:txBody>
      </p:sp>
    </p:spTree>
    <p:extLst>
      <p:ext uri="{BB962C8B-B14F-4D97-AF65-F5344CB8AC3E}">
        <p14:creationId xmlns:p14="http://schemas.microsoft.com/office/powerpoint/2010/main" val="169311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059583"/>
            <a:ext cx="5112567" cy="2991917"/>
          </a:xfrm>
          <a:prstGeom prst="rect">
            <a:avLst/>
          </a:prstGeom>
        </p:spPr>
      </p:pic>
      <p:sp>
        <p:nvSpPr>
          <p:cNvPr id="4" name="TextBox 3"/>
          <p:cNvSpPr txBox="1"/>
          <p:nvPr/>
        </p:nvSpPr>
        <p:spPr>
          <a:xfrm>
            <a:off x="1691680" y="391765"/>
            <a:ext cx="3462807" cy="369332"/>
          </a:xfrm>
          <a:prstGeom prst="rect">
            <a:avLst/>
          </a:prstGeom>
          <a:noFill/>
        </p:spPr>
        <p:txBody>
          <a:bodyPr wrap="none" rtlCol="0">
            <a:spAutoFit/>
          </a:bodyPr>
          <a:lstStyle/>
          <a:p>
            <a:r>
              <a:rPr lang="en-PH" sz="1800" b="1" dirty="0" smtClean="0">
                <a:solidFill>
                  <a:schemeClr val="bg1"/>
                </a:solidFill>
                <a:latin typeface="Dosis ExtraLight" charset="0"/>
              </a:rPr>
              <a:t>100-Year Flood Hazard (UP NOAH)</a:t>
            </a:r>
            <a:endParaRPr lang="en-PH" sz="1800" b="1" dirty="0">
              <a:solidFill>
                <a:schemeClr val="bg1"/>
              </a:solidFill>
              <a:latin typeface="Dosis ExtraLight" charset="0"/>
            </a:endParaRPr>
          </a:p>
        </p:txBody>
      </p:sp>
      <p:sp>
        <p:nvSpPr>
          <p:cNvPr id="5" name="Google Shape;4030;p35"/>
          <p:cNvSpPr/>
          <p:nvPr/>
        </p:nvSpPr>
        <p:spPr>
          <a:xfrm>
            <a:off x="1691680" y="863303"/>
            <a:ext cx="5551867" cy="394069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426016"/>
            <a:ext cx="792088" cy="486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6228184" y="412509"/>
            <a:ext cx="916054" cy="327844"/>
            <a:chOff x="4015986" y="710820"/>
            <a:chExt cx="4518546" cy="161271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426" y="710820"/>
              <a:ext cx="1612710" cy="161271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986" y="787020"/>
              <a:ext cx="1416240" cy="141624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9000" y="847374"/>
              <a:ext cx="1295532" cy="1295532"/>
            </a:xfrm>
            <a:prstGeom prst="rect">
              <a:avLst/>
            </a:prstGeom>
          </p:spPr>
        </p:pic>
      </p:grpSp>
    </p:spTree>
    <p:extLst>
      <p:ext uri="{BB962C8B-B14F-4D97-AF65-F5344CB8AC3E}">
        <p14:creationId xmlns:p14="http://schemas.microsoft.com/office/powerpoint/2010/main" val="1937733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059583"/>
            <a:ext cx="5112567" cy="2991916"/>
          </a:xfrm>
          <a:prstGeom prst="rect">
            <a:avLst/>
          </a:prstGeom>
        </p:spPr>
      </p:pic>
      <p:sp>
        <p:nvSpPr>
          <p:cNvPr id="4" name="TextBox 3"/>
          <p:cNvSpPr txBox="1"/>
          <p:nvPr/>
        </p:nvSpPr>
        <p:spPr>
          <a:xfrm>
            <a:off x="1691680" y="391765"/>
            <a:ext cx="4754828" cy="369332"/>
          </a:xfrm>
          <a:prstGeom prst="rect">
            <a:avLst/>
          </a:prstGeom>
          <a:noFill/>
        </p:spPr>
        <p:txBody>
          <a:bodyPr wrap="none" rtlCol="0">
            <a:spAutoFit/>
          </a:bodyPr>
          <a:lstStyle/>
          <a:p>
            <a:r>
              <a:rPr lang="en-PH" sz="1800" b="1" dirty="0" smtClean="0">
                <a:solidFill>
                  <a:schemeClr val="bg1"/>
                </a:solidFill>
                <a:latin typeface="Dosis ExtraLight" charset="0"/>
              </a:rPr>
              <a:t>Overlay Analysis of Flood Hazard and Population </a:t>
            </a:r>
            <a:endParaRPr lang="en-PH" sz="1800" b="1" dirty="0">
              <a:solidFill>
                <a:schemeClr val="bg1"/>
              </a:solidFill>
              <a:latin typeface="Dosis ExtraLight" charset="0"/>
            </a:endParaRPr>
          </a:p>
        </p:txBody>
      </p:sp>
      <p:sp>
        <p:nvSpPr>
          <p:cNvPr id="5" name="Google Shape;4030;p35"/>
          <p:cNvSpPr/>
          <p:nvPr/>
        </p:nvSpPr>
        <p:spPr>
          <a:xfrm>
            <a:off x="1691680" y="863303"/>
            <a:ext cx="5551867" cy="394069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775247"/>
            <a:ext cx="6223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6253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27"/>
          <p:cNvSpPr txBox="1">
            <a:spLocks noGrp="1"/>
          </p:cNvSpPr>
          <p:nvPr>
            <p:ph type="ctrTitle" idx="4294967295"/>
          </p:nvPr>
        </p:nvSpPr>
        <p:spPr>
          <a:xfrm>
            <a:off x="685800" y="1964350"/>
            <a:ext cx="6103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0" dirty="0" smtClean="0"/>
              <a:t>3,678,301</a:t>
            </a:r>
            <a:endParaRPr sz="11000" dirty="0"/>
          </a:p>
        </p:txBody>
      </p:sp>
      <p:sp>
        <p:nvSpPr>
          <p:cNvPr id="3959" name="Google Shape;3959;p27"/>
          <p:cNvSpPr txBox="1">
            <a:spLocks noGrp="1"/>
          </p:cNvSpPr>
          <p:nvPr>
            <p:ph type="subTitle" idx="4294967295"/>
          </p:nvPr>
        </p:nvSpPr>
        <p:spPr>
          <a:xfrm>
            <a:off x="685800" y="2840054"/>
            <a:ext cx="6478488" cy="784800"/>
          </a:xfrm>
          <a:prstGeom prst="rect">
            <a:avLst/>
          </a:prstGeom>
        </p:spPr>
        <p:txBody>
          <a:bodyPr spcFirstLastPara="1" wrap="square" lIns="91425" tIns="91425" rIns="91425" bIns="91425" anchor="t" anchorCtr="0">
            <a:noAutofit/>
          </a:bodyPr>
          <a:lstStyle/>
          <a:p>
            <a:pPr marL="0" lvl="0" indent="0">
              <a:buNone/>
            </a:pPr>
            <a:r>
              <a:rPr lang="en-PH" dirty="0"/>
              <a:t>total population in Cavite as of 2015 </a:t>
            </a:r>
            <a:endParaRPr dirty="0"/>
          </a:p>
        </p:txBody>
      </p:sp>
      <p:sp>
        <p:nvSpPr>
          <p:cNvPr id="3960" name="Google Shape;3960;p2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58515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28"/>
          <p:cNvSpPr txBox="1">
            <a:spLocks noGrp="1"/>
          </p:cNvSpPr>
          <p:nvPr>
            <p:ph type="ctrTitle" idx="4294967295"/>
          </p:nvPr>
        </p:nvSpPr>
        <p:spPr>
          <a:xfrm>
            <a:off x="4767236" y="571800"/>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smtClean="0">
                <a:solidFill>
                  <a:srgbClr val="003B55"/>
                </a:solidFill>
                <a:highlight>
                  <a:srgbClr val="D3EBD5"/>
                </a:highlight>
              </a:rPr>
              <a:t>1,684,735</a:t>
            </a:r>
            <a:endParaRPr sz="6000" dirty="0">
              <a:solidFill>
                <a:srgbClr val="003B55"/>
              </a:solidFill>
              <a:highlight>
                <a:srgbClr val="D3EBD5"/>
              </a:highlight>
            </a:endParaRPr>
          </a:p>
        </p:txBody>
      </p:sp>
      <p:sp>
        <p:nvSpPr>
          <p:cNvPr id="3966" name="Google Shape;3966;p28"/>
          <p:cNvSpPr txBox="1">
            <a:spLocks noGrp="1"/>
          </p:cNvSpPr>
          <p:nvPr>
            <p:ph type="subTitle" idx="4294967295"/>
          </p:nvPr>
        </p:nvSpPr>
        <p:spPr>
          <a:xfrm>
            <a:off x="4767236" y="1182708"/>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PH" sz="2400" dirty="0" smtClean="0"/>
              <a:t>low</a:t>
            </a:r>
            <a:r>
              <a:rPr lang="en" sz="2400" dirty="0" smtClean="0"/>
              <a:t> (&lt;0.5m) </a:t>
            </a:r>
            <a:endParaRPr sz="2400" dirty="0"/>
          </a:p>
        </p:txBody>
      </p:sp>
      <p:sp>
        <p:nvSpPr>
          <p:cNvPr id="3967" name="Google Shape;3967;p28"/>
          <p:cNvSpPr txBox="1">
            <a:spLocks noGrp="1"/>
          </p:cNvSpPr>
          <p:nvPr>
            <p:ph type="ctrTitle" idx="4294967295"/>
          </p:nvPr>
        </p:nvSpPr>
        <p:spPr>
          <a:xfrm>
            <a:off x="4767236" y="3657893"/>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smtClean="0">
                <a:solidFill>
                  <a:srgbClr val="003B55"/>
                </a:solidFill>
                <a:highlight>
                  <a:srgbClr val="0B87A1"/>
                </a:highlight>
              </a:rPr>
              <a:t>527,102</a:t>
            </a:r>
            <a:endParaRPr sz="6000" dirty="0">
              <a:solidFill>
                <a:srgbClr val="003B55"/>
              </a:solidFill>
              <a:highlight>
                <a:srgbClr val="0B87A1"/>
              </a:highlight>
            </a:endParaRPr>
          </a:p>
        </p:txBody>
      </p:sp>
      <p:sp>
        <p:nvSpPr>
          <p:cNvPr id="3968" name="Google Shape;3968;p28"/>
          <p:cNvSpPr txBox="1">
            <a:spLocks noGrp="1"/>
          </p:cNvSpPr>
          <p:nvPr>
            <p:ph type="subTitle" idx="4294967295"/>
          </p:nvPr>
        </p:nvSpPr>
        <p:spPr>
          <a:xfrm>
            <a:off x="4767236" y="4268801"/>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PH" sz="2400" dirty="0" smtClean="0"/>
              <a:t>high (&gt;1.5m)</a:t>
            </a:r>
            <a:endParaRPr sz="2400" dirty="0"/>
          </a:p>
        </p:txBody>
      </p:sp>
      <p:sp>
        <p:nvSpPr>
          <p:cNvPr id="3969" name="Google Shape;3969;p28"/>
          <p:cNvSpPr txBox="1">
            <a:spLocks noGrp="1"/>
          </p:cNvSpPr>
          <p:nvPr>
            <p:ph type="ctrTitle" idx="4294967295"/>
          </p:nvPr>
        </p:nvSpPr>
        <p:spPr>
          <a:xfrm>
            <a:off x="4767236" y="2114847"/>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smtClean="0">
                <a:solidFill>
                  <a:srgbClr val="003B55"/>
                </a:solidFill>
                <a:highlight>
                  <a:srgbClr val="80BFB7"/>
                </a:highlight>
              </a:rPr>
              <a:t>1,387,293</a:t>
            </a:r>
            <a:endParaRPr sz="6000" dirty="0">
              <a:solidFill>
                <a:srgbClr val="003B55"/>
              </a:solidFill>
              <a:highlight>
                <a:srgbClr val="80BFB7"/>
              </a:highlight>
            </a:endParaRPr>
          </a:p>
        </p:txBody>
      </p:sp>
      <p:sp>
        <p:nvSpPr>
          <p:cNvPr id="3970" name="Google Shape;3970;p28"/>
          <p:cNvSpPr txBox="1">
            <a:spLocks noGrp="1"/>
          </p:cNvSpPr>
          <p:nvPr>
            <p:ph type="subTitle" idx="4294967295"/>
          </p:nvPr>
        </p:nvSpPr>
        <p:spPr>
          <a:xfrm>
            <a:off x="4767236" y="2725755"/>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PH" sz="2400" dirty="0" smtClean="0"/>
              <a:t>moderate</a:t>
            </a:r>
            <a:r>
              <a:rPr lang="en" sz="2400" dirty="0" smtClean="0"/>
              <a:t> (0.5-1.5m)</a:t>
            </a:r>
            <a:endParaRPr sz="2400" dirty="0"/>
          </a:p>
        </p:txBody>
      </p:sp>
      <p:sp>
        <p:nvSpPr>
          <p:cNvPr id="3971" name="Google Shape;3971;p2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
        <p:nvSpPr>
          <p:cNvPr id="10" name="Google Shape;3870;p18"/>
          <p:cNvSpPr txBox="1">
            <a:spLocks/>
          </p:cNvSpPr>
          <p:nvPr/>
        </p:nvSpPr>
        <p:spPr>
          <a:xfrm>
            <a:off x="718300" y="739375"/>
            <a:ext cx="67611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PH" sz="3600" dirty="0">
              <a:solidFill>
                <a:schemeClr val="accent1">
                  <a:lumMod val="75000"/>
                </a:schemeClr>
              </a:solidFill>
              <a:latin typeface="Dosis ExtraLight" charset="0"/>
            </a:endParaRPr>
          </a:p>
        </p:txBody>
      </p:sp>
      <p:sp>
        <p:nvSpPr>
          <p:cNvPr id="11" name="Google Shape;3870;p18"/>
          <p:cNvSpPr txBox="1">
            <a:spLocks/>
          </p:cNvSpPr>
          <p:nvPr/>
        </p:nvSpPr>
        <p:spPr>
          <a:xfrm>
            <a:off x="870700" y="1714350"/>
            <a:ext cx="67611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H" sz="3600" dirty="0" smtClean="0">
                <a:solidFill>
                  <a:schemeClr val="accent1">
                    <a:lumMod val="75000"/>
                  </a:schemeClr>
                </a:solidFill>
                <a:latin typeface="Dosis ExtraLight" charset="0"/>
              </a:rPr>
              <a:t>POPULATION</a:t>
            </a:r>
          </a:p>
          <a:p>
            <a:r>
              <a:rPr lang="en-PH" sz="3600" dirty="0" smtClean="0">
                <a:solidFill>
                  <a:schemeClr val="accent1">
                    <a:lumMod val="75000"/>
                  </a:schemeClr>
                </a:solidFill>
                <a:latin typeface="Dosis ExtraLight" charset="0"/>
              </a:rPr>
              <a:t>EXPOSED TO</a:t>
            </a:r>
          </a:p>
          <a:p>
            <a:r>
              <a:rPr lang="en-PH" sz="3600" dirty="0" smtClean="0">
                <a:solidFill>
                  <a:schemeClr val="accent1">
                    <a:lumMod val="75000"/>
                  </a:schemeClr>
                </a:solidFill>
                <a:latin typeface="Dosis ExtraLight" charset="0"/>
              </a:rPr>
              <a:t>100-YEAR  FLOOD</a:t>
            </a:r>
          </a:p>
        </p:txBody>
      </p:sp>
    </p:spTree>
    <p:extLst>
      <p:ext uri="{BB962C8B-B14F-4D97-AF65-F5344CB8AC3E}">
        <p14:creationId xmlns:p14="http://schemas.microsoft.com/office/powerpoint/2010/main" val="14960414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27"/>
          <p:cNvSpPr txBox="1">
            <a:spLocks noGrp="1"/>
          </p:cNvSpPr>
          <p:nvPr>
            <p:ph type="ctrTitle" idx="4294967295"/>
          </p:nvPr>
        </p:nvSpPr>
        <p:spPr>
          <a:xfrm>
            <a:off x="685800" y="1964350"/>
            <a:ext cx="6103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000" dirty="0" smtClean="0"/>
              <a:t>1,480,876</a:t>
            </a:r>
            <a:endParaRPr sz="11000" dirty="0"/>
          </a:p>
        </p:txBody>
      </p:sp>
      <p:sp>
        <p:nvSpPr>
          <p:cNvPr id="3959" name="Google Shape;3959;p27"/>
          <p:cNvSpPr txBox="1">
            <a:spLocks noGrp="1"/>
          </p:cNvSpPr>
          <p:nvPr>
            <p:ph type="subTitle" idx="4294967295"/>
          </p:nvPr>
        </p:nvSpPr>
        <p:spPr>
          <a:xfrm>
            <a:off x="685800" y="2840054"/>
            <a:ext cx="6478488"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PH" dirty="0" smtClean="0"/>
              <a:t>total population not exposed to 100-year flood hazard</a:t>
            </a:r>
            <a:endParaRPr dirty="0"/>
          </a:p>
        </p:txBody>
      </p:sp>
      <p:sp>
        <p:nvSpPr>
          <p:cNvPr id="3960" name="Google Shape;3960;p2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75420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668950"/>
            <a:ext cx="373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HELLO!</a:t>
            </a:r>
            <a:endParaRPr sz="6000"/>
          </a:p>
        </p:txBody>
      </p:sp>
      <p:sp>
        <p:nvSpPr>
          <p:cNvPr id="3851" name="Google Shape;3851;p15"/>
          <p:cNvSpPr txBox="1">
            <a:spLocks noGrp="1"/>
          </p:cNvSpPr>
          <p:nvPr>
            <p:ph type="subTitle" idx="4294967295"/>
          </p:nvPr>
        </p:nvSpPr>
        <p:spPr>
          <a:xfrm>
            <a:off x="3319624" y="1968723"/>
            <a:ext cx="4348719" cy="2487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latin typeface="Titillium Web"/>
                <a:ea typeface="Titillium Web"/>
                <a:cs typeface="Titillium Web"/>
                <a:sym typeface="Titillium Web"/>
              </a:rPr>
              <a:t>I am </a:t>
            </a:r>
            <a:r>
              <a:rPr lang="en" b="1" dirty="0" smtClean="0">
                <a:latin typeface="Titillium Web"/>
                <a:ea typeface="Titillium Web"/>
                <a:cs typeface="Titillium Web"/>
                <a:sym typeface="Titillium Web"/>
              </a:rPr>
              <a:t>Feye Andal</a:t>
            </a:r>
            <a:endParaRPr b="1" dirty="0">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sz="1800" dirty="0" smtClean="0"/>
              <a:t>GIS Specialist/Researcher, UP Resilience Institute</a:t>
            </a:r>
          </a:p>
          <a:p>
            <a:pPr marL="0" lvl="0" indent="0" algn="l" rtl="0">
              <a:spcBef>
                <a:spcPts val="600"/>
              </a:spcBef>
              <a:spcAft>
                <a:spcPts val="0"/>
              </a:spcAft>
              <a:buClr>
                <a:schemeClr val="dk1"/>
              </a:buClr>
              <a:buSzPts val="1100"/>
              <a:buFont typeface="Arial"/>
              <a:buNone/>
            </a:pPr>
            <a:r>
              <a:rPr lang="en" sz="1800" dirty="0" smtClean="0"/>
              <a:t>Volunteer, OpenStreetMap Philippines</a:t>
            </a:r>
          </a:p>
          <a:p>
            <a:pPr marL="0" lvl="0" indent="0" algn="l" rtl="0">
              <a:spcBef>
                <a:spcPts val="600"/>
              </a:spcBef>
              <a:spcAft>
                <a:spcPts val="0"/>
              </a:spcAft>
              <a:buClr>
                <a:schemeClr val="dk1"/>
              </a:buClr>
              <a:buSzPts val="1100"/>
              <a:buFont typeface="Arial"/>
              <a:buNone/>
            </a:pPr>
            <a:endParaRPr lang="en" sz="1800" b="1" dirty="0"/>
          </a:p>
          <a:p>
            <a:pPr marL="0" lvl="0" indent="0" algn="l" rtl="0">
              <a:spcBef>
                <a:spcPts val="600"/>
              </a:spcBef>
              <a:spcAft>
                <a:spcPts val="0"/>
              </a:spcAft>
              <a:buClr>
                <a:schemeClr val="dk1"/>
              </a:buClr>
              <a:buSzPts val="1100"/>
              <a:buFont typeface="Arial"/>
              <a:buNone/>
            </a:pPr>
            <a:r>
              <a:rPr lang="en" sz="1800" b="1" dirty="0" smtClean="0"/>
              <a:t>@feyeandal</a:t>
            </a:r>
            <a:endParaRPr sz="1800" b="1" dirty="0"/>
          </a:p>
        </p:txBody>
      </p:sp>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pic>
        <p:nvPicPr>
          <p:cNvPr id="6" name="Google Shape;85;p14"/>
          <p:cNvPicPr preferRelativeResize="0"/>
          <p:nvPr/>
        </p:nvPicPr>
        <p:blipFill rotWithShape="1">
          <a:blip r:embed="rId3">
            <a:extLst>
              <a:ext uri="{28A0092B-C50C-407E-A947-70E740481C1C}">
                <a14:useLocalDpi xmlns:a14="http://schemas.microsoft.com/office/drawing/2010/main" val="0"/>
              </a:ext>
            </a:extLst>
          </a:blip>
          <a:srcRect l="27197" r="19072"/>
          <a:stretch/>
        </p:blipFill>
        <p:spPr>
          <a:xfrm>
            <a:off x="0" y="392782"/>
            <a:ext cx="3200400" cy="4267200"/>
          </a:xfrm>
          <a:prstGeom prst="rect">
            <a:avLst/>
          </a:prstGeom>
          <a:noFill/>
          <a:ln>
            <a:noFill/>
          </a:ln>
        </p:spPr>
      </p:pic>
      <p:grpSp>
        <p:nvGrpSpPr>
          <p:cNvPr id="7" name="Group 6"/>
          <p:cNvGrpSpPr/>
          <p:nvPr/>
        </p:nvGrpSpPr>
        <p:grpSpPr>
          <a:xfrm>
            <a:off x="3419872" y="4289806"/>
            <a:ext cx="1080120" cy="370175"/>
            <a:chOff x="4015986" y="710820"/>
            <a:chExt cx="4518546" cy="161271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426" y="710820"/>
              <a:ext cx="1612710" cy="161271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986" y="787020"/>
              <a:ext cx="1416240" cy="141624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9000" y="847374"/>
              <a:ext cx="1295532" cy="1295531"/>
            </a:xfrm>
            <a:prstGeom prst="rect">
              <a:avLst/>
            </a:prstGeom>
          </p:spPr>
        </p:pic>
      </p:gr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00" y="4301431"/>
            <a:ext cx="360040" cy="36004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0855" y="4299942"/>
            <a:ext cx="311225" cy="31122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Google Shape;4038;p36"/>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80BFB7"/>
                </a:solidFill>
              </a:rPr>
              <a:t>THANKS!</a:t>
            </a:r>
            <a:endParaRPr sz="6000">
              <a:solidFill>
                <a:srgbClr val="80BFB7"/>
              </a:solidFill>
            </a:endParaRPr>
          </a:p>
        </p:txBody>
      </p:sp>
      <p:sp>
        <p:nvSpPr>
          <p:cNvPr id="4039" name="Google Shape;4039;p36"/>
          <p:cNvSpPr txBox="1">
            <a:spLocks noGrp="1"/>
          </p:cNvSpPr>
          <p:nvPr>
            <p:ph type="subTitle" idx="4294967295"/>
          </p:nvPr>
        </p:nvSpPr>
        <p:spPr>
          <a:xfrm>
            <a:off x="685800" y="19447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rgbClr val="D3EBD5"/>
                </a:solidFill>
                <a:highlight>
                  <a:srgbClr val="01597F"/>
                </a:highlight>
              </a:rPr>
              <a:t>Any questions?</a:t>
            </a:r>
            <a:endParaRPr sz="3600" dirty="0">
              <a:solidFill>
                <a:srgbClr val="D3EBD5"/>
              </a:solidFill>
              <a:highlight>
                <a:srgbClr val="01597F"/>
              </a:highlight>
            </a:endParaRPr>
          </a:p>
        </p:txBody>
      </p:sp>
      <p:sp>
        <p:nvSpPr>
          <p:cNvPr id="4040" name="Google Shape;4040;p36"/>
          <p:cNvSpPr txBox="1">
            <a:spLocks noGrp="1"/>
          </p:cNvSpPr>
          <p:nvPr>
            <p:ph type="body" idx="4294967295"/>
          </p:nvPr>
        </p:nvSpPr>
        <p:spPr>
          <a:xfrm>
            <a:off x="685800" y="2769202"/>
            <a:ext cx="4863900" cy="161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rgbClr val="D3EBD5"/>
                </a:solidFill>
              </a:rPr>
              <a:t>You can find me at:</a:t>
            </a:r>
            <a:endParaRPr dirty="0">
              <a:solidFill>
                <a:srgbClr val="D3EBD5"/>
              </a:solidFill>
            </a:endParaRPr>
          </a:p>
          <a:p>
            <a:pPr marL="0" lvl="0" indent="0" algn="l" rtl="0">
              <a:spcBef>
                <a:spcPts val="600"/>
              </a:spcBef>
              <a:spcAft>
                <a:spcPts val="0"/>
              </a:spcAft>
              <a:buNone/>
            </a:pPr>
            <a:r>
              <a:rPr lang="en" dirty="0" smtClean="0">
                <a:solidFill>
                  <a:srgbClr val="D3EBD5"/>
                </a:solidFill>
              </a:rPr>
              <a:t>@</a:t>
            </a:r>
            <a:r>
              <a:rPr lang="en-PH" dirty="0" err="1" smtClean="0">
                <a:solidFill>
                  <a:srgbClr val="D3EBD5"/>
                </a:solidFill>
              </a:rPr>
              <a:t>feyeandal</a:t>
            </a:r>
            <a:endParaRPr dirty="0">
              <a:solidFill>
                <a:srgbClr val="D3EBD5"/>
              </a:solidFill>
            </a:endParaRPr>
          </a:p>
          <a:p>
            <a:pPr marL="0" lvl="0" indent="0" algn="l" rtl="0">
              <a:spcBef>
                <a:spcPts val="600"/>
              </a:spcBef>
              <a:spcAft>
                <a:spcPts val="0"/>
              </a:spcAft>
              <a:buNone/>
            </a:pPr>
            <a:r>
              <a:rPr lang="en" dirty="0" smtClean="0">
                <a:solidFill>
                  <a:srgbClr val="D3EBD5"/>
                </a:solidFill>
              </a:rPr>
              <a:t>dhandal@up.edu.ph</a:t>
            </a:r>
            <a:endParaRPr dirty="0">
              <a:solidFill>
                <a:srgbClr val="D3EBD5"/>
              </a:solidFill>
            </a:endParaRPr>
          </a:p>
        </p:txBody>
      </p:sp>
      <p:sp>
        <p:nvSpPr>
          <p:cNvPr id="4041" name="Google Shape;4041;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2"/>
        <p:cNvGrpSpPr/>
        <p:nvPr/>
      </p:nvGrpSpPr>
      <p:grpSpPr>
        <a:xfrm>
          <a:off x="0" y="0"/>
          <a:ext cx="0" cy="0"/>
          <a:chOff x="0" y="0"/>
          <a:chExt cx="0" cy="0"/>
        </a:xfrm>
      </p:grpSpPr>
      <p:sp>
        <p:nvSpPr>
          <p:cNvPr id="4053" name="Google Shape;4053;p38"/>
          <p:cNvSpPr txBox="1">
            <a:spLocks noGrp="1"/>
          </p:cNvSpPr>
          <p:nvPr>
            <p:ph type="title"/>
          </p:nvPr>
        </p:nvSpPr>
        <p:spPr>
          <a:xfrm>
            <a:off x="718300" y="739375"/>
            <a:ext cx="69075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REFERENCES:</a:t>
            </a:r>
            <a:endParaRPr dirty="0"/>
          </a:p>
        </p:txBody>
      </p:sp>
      <p:sp>
        <p:nvSpPr>
          <p:cNvPr id="4054" name="Google Shape;4054;p38"/>
          <p:cNvSpPr txBox="1">
            <a:spLocks noGrp="1"/>
          </p:cNvSpPr>
          <p:nvPr>
            <p:ph type="body" idx="1"/>
          </p:nvPr>
        </p:nvSpPr>
        <p:spPr>
          <a:xfrm>
            <a:off x="718300" y="1733550"/>
            <a:ext cx="6907500" cy="29805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sz="1300" dirty="0" smtClean="0">
                <a:ea typeface="Titillium Web"/>
                <a:cs typeface="Titillium Web"/>
              </a:rPr>
              <a:t>Rizqihandari, N. and Indratmoko, S. (2016). Using OpenStreetMap Data for Population Model. Advances in Social Sciences, Education and Humaities Research, Vol 79</a:t>
            </a:r>
          </a:p>
          <a:p>
            <a:pPr marL="457200" lvl="0" indent="-311150" algn="l" rtl="0">
              <a:lnSpc>
                <a:spcPct val="115000"/>
              </a:lnSpc>
              <a:spcBef>
                <a:spcPts val="0"/>
              </a:spcBef>
              <a:spcAft>
                <a:spcPts val="0"/>
              </a:spcAft>
              <a:buSzPts val="1300"/>
              <a:buChar char="▪"/>
            </a:pPr>
            <a:endParaRPr lang="en" sz="1300" dirty="0" smtClean="0">
              <a:ea typeface="Titillium Web"/>
              <a:cs typeface="Titillium Web"/>
            </a:endParaRPr>
          </a:p>
          <a:p>
            <a:pPr lvl="0" indent="-311150">
              <a:lnSpc>
                <a:spcPct val="115000"/>
              </a:lnSpc>
              <a:spcBef>
                <a:spcPts val="0"/>
              </a:spcBef>
              <a:buSzPts val="1300"/>
            </a:pPr>
            <a:r>
              <a:rPr lang="en" sz="1300" dirty="0" smtClean="0">
                <a:ea typeface="Titillium Web"/>
                <a:cs typeface="Titillium Web"/>
              </a:rPr>
              <a:t>Bonafilia, et. </a:t>
            </a:r>
            <a:r>
              <a:rPr lang="en-PH" sz="1300" dirty="0" smtClean="0">
                <a:ea typeface="Titillium Web"/>
                <a:cs typeface="Titillium Web"/>
              </a:rPr>
              <a:t>al</a:t>
            </a:r>
            <a:r>
              <a:rPr lang="en" sz="1300" dirty="0" smtClean="0">
                <a:ea typeface="Titillium Web"/>
                <a:cs typeface="Titillium Web"/>
              </a:rPr>
              <a:t> (2019) Mapping for humanitarian aid and development with weakly and semi-supervised learning. </a:t>
            </a:r>
            <a:r>
              <a:rPr lang="en-PH" sz="1400" dirty="0">
                <a:hlinkClick r:id="rId3"/>
              </a:rPr>
              <a:t>https://ai.facebook.com/blog/mapping-the-world-to-help-aid-workers-with-weakly-semi-supervised-learning/</a:t>
            </a:r>
            <a:endParaRPr lang="en" sz="1300" dirty="0" smtClean="0">
              <a:ea typeface="Titillium Web"/>
              <a:cs typeface="Titillium Web"/>
            </a:endParaRPr>
          </a:p>
          <a:p>
            <a:pPr marL="457200" lvl="0" indent="-311150" algn="l" rtl="0">
              <a:lnSpc>
                <a:spcPct val="115000"/>
              </a:lnSpc>
              <a:spcBef>
                <a:spcPts val="0"/>
              </a:spcBef>
              <a:spcAft>
                <a:spcPts val="0"/>
              </a:spcAft>
              <a:buSzPts val="1300"/>
              <a:buChar char="▪"/>
            </a:pPr>
            <a:endParaRPr sz="1300" b="1" dirty="0">
              <a:latin typeface="Titillium Web"/>
              <a:ea typeface="Titillium Web"/>
              <a:cs typeface="Titillium Web"/>
              <a:sym typeface="Titillium Web"/>
            </a:endParaRPr>
          </a:p>
        </p:txBody>
      </p:sp>
      <p:sp>
        <p:nvSpPr>
          <p:cNvPr id="4055" name="Google Shape;4055;p38"/>
          <p:cNvSpPr txBox="1"/>
          <p:nvPr/>
        </p:nvSpPr>
        <p:spPr>
          <a:xfrm>
            <a:off x="718300" y="4095450"/>
            <a:ext cx="69075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0B87A1"/>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200" i="1" dirty="0">
              <a:solidFill>
                <a:srgbClr val="0B87A1"/>
              </a:solidFill>
              <a:latin typeface="Titillium Web Light"/>
              <a:ea typeface="Titillium Web Light"/>
              <a:cs typeface="Titillium Web Light"/>
              <a:sym typeface="Titillium Web Light"/>
            </a:endParaRPr>
          </a:p>
        </p:txBody>
      </p:sp>
      <p:sp>
        <p:nvSpPr>
          <p:cNvPr id="4056" name="Google Shape;4056;p3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104977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RATIONALE</a:t>
            </a:r>
            <a:endParaRPr dirty="0"/>
          </a:p>
        </p:txBody>
      </p:sp>
      <p:sp>
        <p:nvSpPr>
          <p:cNvPr id="3871" name="Google Shape;3871;p18"/>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lvl="0">
              <a:spcBef>
                <a:spcPts val="0"/>
              </a:spcBef>
            </a:pPr>
            <a:r>
              <a:rPr lang="en-US" sz="2000" dirty="0"/>
              <a:t>Philippines has undergone rapid urbanization and population growth but existing spatial population distribution </a:t>
            </a:r>
            <a:r>
              <a:rPr lang="en-US" sz="2000" dirty="0" smtClean="0"/>
              <a:t>data is still lacking</a:t>
            </a:r>
          </a:p>
          <a:p>
            <a:pPr lvl="0">
              <a:spcBef>
                <a:spcPts val="0"/>
              </a:spcBef>
            </a:pPr>
            <a:endParaRPr lang="en-US" sz="2000" dirty="0" smtClean="0"/>
          </a:p>
          <a:p>
            <a:pPr lvl="0">
              <a:spcBef>
                <a:spcPts val="0"/>
              </a:spcBef>
            </a:pPr>
            <a:r>
              <a:rPr lang="en-US" sz="2000" dirty="0" smtClean="0"/>
              <a:t>Spatially accurate population distribution maps are essential for disaster risk assessment (from awareness to response)</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lstStyle/>
          <a:p>
            <a:endParaRPr lang="en-PH"/>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771550"/>
            <a:ext cx="7074166" cy="3557421"/>
          </a:xfrm>
          <a:prstGeom prst="rect">
            <a:avLst/>
          </a:prstGeom>
        </p:spPr>
      </p:pic>
    </p:spTree>
    <p:extLst>
      <p:ext uri="{BB962C8B-B14F-4D97-AF65-F5344CB8AC3E}">
        <p14:creationId xmlns:p14="http://schemas.microsoft.com/office/powerpoint/2010/main" val="195616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712656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solidFill>
                  <a:srgbClr val="D3EBD5"/>
                </a:solidFill>
              </a:rPr>
              <a:t>Volunteered Geographic Information (VGI)</a:t>
            </a:r>
            <a:endParaRPr sz="4800" dirty="0">
              <a:solidFill>
                <a:srgbClr val="D3EBD5"/>
              </a:solidFill>
            </a:endParaRPr>
          </a:p>
        </p:txBody>
      </p:sp>
      <p:sp>
        <p:nvSpPr>
          <p:cNvPr id="3878" name="Google Shape;3878;p19"/>
          <p:cNvSpPr txBox="1">
            <a:spLocks noGrp="1"/>
          </p:cNvSpPr>
          <p:nvPr>
            <p:ph type="subTitle" idx="4294967295"/>
          </p:nvPr>
        </p:nvSpPr>
        <p:spPr>
          <a:xfrm>
            <a:off x="685800" y="3587150"/>
            <a:ext cx="5495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smtClean="0">
                <a:solidFill>
                  <a:srgbClr val="80BFB7"/>
                </a:solidFill>
              </a:rPr>
              <a:t>A geographic information collected and shared voluntarily by the general public (e.g. OpenStreetMap)</a:t>
            </a:r>
            <a:endParaRPr dirty="0">
              <a:solidFill>
                <a:srgbClr val="80BFB7"/>
              </a:solidFill>
            </a:endParaRPr>
          </a:p>
        </p:txBody>
      </p:sp>
      <p:sp>
        <p:nvSpPr>
          <p:cNvPr id="3879" name="Google Shape;3879;p19"/>
          <p:cNvSpPr/>
          <p:nvPr/>
        </p:nvSpPr>
        <p:spPr>
          <a:xfrm>
            <a:off x="2347313" y="1851670"/>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9"/>
          <p:cNvSpPr/>
          <p:nvPr/>
        </p:nvSpPr>
        <p:spPr>
          <a:xfrm rot="2466991">
            <a:off x="978868" y="778962"/>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005034"/>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grpSp>
        <p:nvGrpSpPr>
          <p:cNvPr id="18" name="Google Shape;4184;p39"/>
          <p:cNvGrpSpPr/>
          <p:nvPr/>
        </p:nvGrpSpPr>
        <p:grpSpPr>
          <a:xfrm>
            <a:off x="1187624" y="1395401"/>
            <a:ext cx="345138" cy="744301"/>
            <a:chOff x="3386850" y="2264625"/>
            <a:chExt cx="203950" cy="509250"/>
          </a:xfrm>
          <a:solidFill>
            <a:schemeClr val="accent1">
              <a:lumMod val="60000"/>
              <a:lumOff val="40000"/>
            </a:schemeClr>
          </a:solidFill>
        </p:grpSpPr>
        <p:sp>
          <p:nvSpPr>
            <p:cNvPr id="19" name="Google Shape;4185;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6;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076;p39"/>
          <p:cNvGrpSpPr/>
          <p:nvPr/>
        </p:nvGrpSpPr>
        <p:grpSpPr>
          <a:xfrm>
            <a:off x="1979712" y="840851"/>
            <a:ext cx="1037596" cy="722787"/>
            <a:chOff x="3918650" y="293075"/>
            <a:chExt cx="488500" cy="412775"/>
          </a:xfrm>
          <a:solidFill>
            <a:schemeClr val="accent1">
              <a:lumMod val="60000"/>
              <a:lumOff val="40000"/>
            </a:schemeClr>
          </a:solidFill>
        </p:grpSpPr>
        <p:sp>
          <p:nvSpPr>
            <p:cNvPr id="22" name="Google Shape;4077;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78;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79;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184;p39"/>
          <p:cNvGrpSpPr/>
          <p:nvPr/>
        </p:nvGrpSpPr>
        <p:grpSpPr>
          <a:xfrm>
            <a:off x="899592" y="1580195"/>
            <a:ext cx="244914" cy="559507"/>
            <a:chOff x="3386850" y="2264625"/>
            <a:chExt cx="203950" cy="509250"/>
          </a:xfrm>
          <a:solidFill>
            <a:schemeClr val="accent1">
              <a:lumMod val="60000"/>
              <a:lumOff val="40000"/>
            </a:schemeClr>
          </a:solidFill>
        </p:grpSpPr>
        <p:sp>
          <p:nvSpPr>
            <p:cNvPr id="28" name="Google Shape;4185;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86;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4184;p39"/>
          <p:cNvGrpSpPr/>
          <p:nvPr/>
        </p:nvGrpSpPr>
        <p:grpSpPr>
          <a:xfrm>
            <a:off x="1590782" y="1580195"/>
            <a:ext cx="244914" cy="559507"/>
            <a:chOff x="3386850" y="2264625"/>
            <a:chExt cx="203950" cy="509250"/>
          </a:xfrm>
          <a:solidFill>
            <a:schemeClr val="accent1">
              <a:lumMod val="60000"/>
              <a:lumOff val="40000"/>
            </a:schemeClr>
          </a:solidFill>
        </p:grpSpPr>
        <p:sp>
          <p:nvSpPr>
            <p:cNvPr id="34" name="Google Shape;4185;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86;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8" name="Google Shape;3928;p24"/>
          <p:cNvSpPr txBox="1">
            <a:spLocks noGrp="1"/>
          </p:cNvSpPr>
          <p:nvPr>
            <p:ph type="title"/>
          </p:nvPr>
        </p:nvSpPr>
        <p:spPr>
          <a:xfrm>
            <a:off x="718300" y="274190"/>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METHODS</a:t>
            </a:r>
            <a:endParaRPr dirty="0"/>
          </a:p>
        </p:txBody>
      </p:sp>
      <p:sp>
        <p:nvSpPr>
          <p:cNvPr id="3932" name="Google Shape;3932;p2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3929" name="Google Shape;3929;p24"/>
          <p:cNvSpPr/>
          <p:nvPr/>
        </p:nvSpPr>
        <p:spPr>
          <a:xfrm>
            <a:off x="2627784" y="1950918"/>
            <a:ext cx="2133000" cy="2133000"/>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sz="1800" dirty="0" smtClean="0">
                <a:solidFill>
                  <a:srgbClr val="003B55"/>
                </a:solidFill>
                <a:latin typeface="Titillium Web Light"/>
                <a:ea typeface="Titillium Web Light"/>
                <a:cs typeface="Titillium Web Light"/>
                <a:sym typeface="Titillium Web Light"/>
              </a:rPr>
              <a:t>extract OSM buildings (</a:t>
            </a:r>
            <a:r>
              <a:rPr lang="en-PH" sz="1800" dirty="0" err="1" smtClean="0">
                <a:solidFill>
                  <a:srgbClr val="003B55"/>
                </a:solidFill>
                <a:latin typeface="Titillium Web Light"/>
                <a:ea typeface="Titillium Web Light"/>
                <a:cs typeface="Titillium Web Light"/>
                <a:sym typeface="Titillium Web Light"/>
              </a:rPr>
              <a:t>Geofabrik</a:t>
            </a:r>
            <a:r>
              <a:rPr lang="en-PH" sz="1800" dirty="0" smtClean="0">
                <a:solidFill>
                  <a:srgbClr val="003B55"/>
                </a:solidFill>
                <a:latin typeface="Titillium Web Light"/>
                <a:ea typeface="Titillium Web Light"/>
                <a:cs typeface="Titillium Web Light"/>
                <a:sym typeface="Titillium Web Light"/>
              </a:rPr>
              <a:t>)</a:t>
            </a:r>
            <a:endParaRPr sz="1800" dirty="0">
              <a:solidFill>
                <a:srgbClr val="003B55"/>
              </a:solidFill>
              <a:latin typeface="Titillium Web Light"/>
              <a:ea typeface="Titillium Web Light"/>
              <a:cs typeface="Titillium Web Light"/>
              <a:sym typeface="Titillium Web Light"/>
            </a:endParaRPr>
          </a:p>
        </p:txBody>
      </p:sp>
      <p:sp>
        <p:nvSpPr>
          <p:cNvPr id="3930" name="Google Shape;3930;p24"/>
          <p:cNvSpPr/>
          <p:nvPr/>
        </p:nvSpPr>
        <p:spPr>
          <a:xfrm>
            <a:off x="179512" y="1446862"/>
            <a:ext cx="2133000" cy="2133000"/>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sz="1600" dirty="0" smtClean="0">
                <a:solidFill>
                  <a:srgbClr val="003B55"/>
                </a:solidFill>
                <a:latin typeface="Titillium Web Light"/>
                <a:ea typeface="Titillium Web Light"/>
                <a:cs typeface="Titillium Web Light"/>
                <a:sym typeface="Titillium Web Light"/>
              </a:rPr>
              <a:t>digitize and validate OSM building footprints data</a:t>
            </a:r>
          </a:p>
          <a:p>
            <a:pPr marL="0" lvl="0" indent="0" algn="ctr" rtl="0">
              <a:spcBef>
                <a:spcPts val="0"/>
              </a:spcBef>
              <a:spcAft>
                <a:spcPts val="0"/>
              </a:spcAft>
              <a:buNone/>
            </a:pPr>
            <a:r>
              <a:rPr lang="en-PH" sz="1600" dirty="0" smtClean="0">
                <a:solidFill>
                  <a:srgbClr val="003B55"/>
                </a:solidFill>
                <a:latin typeface="Titillium Web Light"/>
                <a:ea typeface="Titillium Web Light"/>
                <a:cs typeface="Titillium Web Light"/>
                <a:sym typeface="Titillium Web Light"/>
              </a:rPr>
              <a:t>(JOSM)</a:t>
            </a:r>
            <a:endParaRPr sz="1600" dirty="0">
              <a:solidFill>
                <a:srgbClr val="003B55"/>
              </a:solidFill>
              <a:latin typeface="Titillium Web Light"/>
              <a:ea typeface="Titillium Web Light"/>
              <a:cs typeface="Titillium Web Light"/>
              <a:sym typeface="Titillium Web Light"/>
            </a:endParaRPr>
          </a:p>
        </p:txBody>
      </p:sp>
      <p:sp>
        <p:nvSpPr>
          <p:cNvPr id="3931" name="Google Shape;3931;p24"/>
          <p:cNvSpPr/>
          <p:nvPr/>
        </p:nvSpPr>
        <p:spPr>
          <a:xfrm>
            <a:off x="5076056" y="2815014"/>
            <a:ext cx="2133000" cy="2133000"/>
          </a:xfrm>
          <a:prstGeom prst="ellipse">
            <a:avLst/>
          </a:prstGeom>
          <a:solidFill>
            <a:schemeClr val="accent1">
              <a:lumMod val="60000"/>
              <a:lumOff val="40000"/>
              <a:alpha val="40000"/>
            </a:schemeClr>
          </a:solid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lvl="0" algn="ctr"/>
            <a:r>
              <a:rPr lang="en-PH" sz="1800" dirty="0">
                <a:solidFill>
                  <a:srgbClr val="003B55"/>
                </a:solidFill>
                <a:latin typeface="Titillium Web Light"/>
                <a:ea typeface="Titillium Web Light"/>
                <a:cs typeface="Titillium Web Light"/>
                <a:sym typeface="Titillium Web Light"/>
              </a:rPr>
              <a:t>run </a:t>
            </a:r>
            <a:r>
              <a:rPr lang="en-PH" sz="1800" dirty="0" smtClean="0">
                <a:solidFill>
                  <a:srgbClr val="003B55"/>
                </a:solidFill>
                <a:latin typeface="Titillium Web Light"/>
                <a:ea typeface="Titillium Web Light"/>
                <a:cs typeface="Titillium Web Light"/>
                <a:sym typeface="Titillium Web Light"/>
              </a:rPr>
              <a:t>Population Distribution Model (</a:t>
            </a:r>
            <a:r>
              <a:rPr lang="en-PH" sz="1800" dirty="0" err="1" smtClean="0">
                <a:solidFill>
                  <a:srgbClr val="003B55"/>
                </a:solidFill>
                <a:latin typeface="Titillium Web Light"/>
                <a:ea typeface="Titillium Web Light"/>
                <a:cs typeface="Titillium Web Light"/>
                <a:sym typeface="Titillium Web Light"/>
              </a:rPr>
              <a:t>arcpy</a:t>
            </a:r>
            <a:r>
              <a:rPr lang="en-PH" sz="1800" dirty="0" smtClean="0">
                <a:solidFill>
                  <a:srgbClr val="003B55"/>
                </a:solidFill>
                <a:latin typeface="Titillium Web Light"/>
                <a:ea typeface="Titillium Web Light"/>
                <a:cs typeface="Titillium Web Light"/>
                <a:sym typeface="Titillium Web Light"/>
              </a:rPr>
              <a:t>)</a:t>
            </a:r>
            <a:endParaRPr sz="1800" dirty="0">
              <a:solidFill>
                <a:srgbClr val="003B55"/>
              </a:solidFill>
              <a:latin typeface="Titillium Web Light"/>
              <a:ea typeface="Titillium Web Light"/>
              <a:cs typeface="Titillium Web Light"/>
              <a:sym typeface="Titillium Web Light"/>
            </a:endParaRPr>
          </a:p>
        </p:txBody>
      </p:sp>
      <p:sp>
        <p:nvSpPr>
          <p:cNvPr id="11" name="Google Shape;3929;p24"/>
          <p:cNvSpPr/>
          <p:nvPr/>
        </p:nvSpPr>
        <p:spPr>
          <a:xfrm>
            <a:off x="5535344" y="411510"/>
            <a:ext cx="2133000" cy="2133000"/>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sz="1600" dirty="0" smtClean="0">
                <a:solidFill>
                  <a:srgbClr val="003B55"/>
                </a:solidFill>
                <a:latin typeface="Titillium Web Light"/>
                <a:ea typeface="Titillium Web Light"/>
                <a:cs typeface="Titillium Web Light"/>
                <a:sym typeface="Titillium Web Light"/>
              </a:rPr>
              <a:t>download and process 2015 Census of Population (PSA)</a:t>
            </a:r>
            <a:endParaRPr sz="1600" dirty="0">
              <a:solidFill>
                <a:srgbClr val="003B55"/>
              </a:solidFill>
              <a:latin typeface="Titillium Web Light"/>
              <a:ea typeface="Titillium Web Light"/>
              <a:cs typeface="Titillium Web Light"/>
              <a:sym typeface="Titillium Web Light"/>
            </a:endParaRPr>
          </a:p>
        </p:txBody>
      </p:sp>
      <p:cxnSp>
        <p:nvCxnSpPr>
          <p:cNvPr id="21" name="Google Shape;3980;p29"/>
          <p:cNvCxnSpPr>
            <a:stCxn id="3930" idx="5"/>
          </p:cNvCxnSpPr>
          <p:nvPr/>
        </p:nvCxnSpPr>
        <p:spPr>
          <a:xfrm>
            <a:off x="2000141" y="3267491"/>
            <a:ext cx="627643" cy="30614"/>
          </a:xfrm>
          <a:prstGeom prst="straightConnector1">
            <a:avLst/>
          </a:prstGeom>
          <a:noFill/>
          <a:ln w="38100" cap="flat" cmpd="sng">
            <a:solidFill>
              <a:srgbClr val="D3EBD5"/>
            </a:solidFill>
            <a:prstDash val="solid"/>
            <a:round/>
            <a:headEnd type="diamond" w="sm" len="sm"/>
            <a:tailEnd type="diamond" w="sm" len="sm"/>
          </a:ln>
        </p:spPr>
      </p:cxnSp>
      <p:cxnSp>
        <p:nvCxnSpPr>
          <p:cNvPr id="24" name="Google Shape;3981;p29"/>
          <p:cNvCxnSpPr>
            <a:stCxn id="3929" idx="5"/>
            <a:endCxn id="3931" idx="2"/>
          </p:cNvCxnSpPr>
          <p:nvPr/>
        </p:nvCxnSpPr>
        <p:spPr>
          <a:xfrm>
            <a:off x="4448413" y="3771547"/>
            <a:ext cx="627643" cy="109967"/>
          </a:xfrm>
          <a:prstGeom prst="straightConnector1">
            <a:avLst/>
          </a:prstGeom>
          <a:noFill/>
          <a:ln w="38100" cap="flat" cmpd="sng">
            <a:solidFill>
              <a:srgbClr val="80BFB7"/>
            </a:solidFill>
            <a:prstDash val="solid"/>
            <a:round/>
            <a:headEnd type="diamond" w="sm" len="sm"/>
            <a:tailEnd type="diamond" w="sm" len="sm"/>
          </a:ln>
        </p:spPr>
      </p:cxnSp>
      <p:cxnSp>
        <p:nvCxnSpPr>
          <p:cNvPr id="28" name="Google Shape;3981;p29"/>
          <p:cNvCxnSpPr/>
          <p:nvPr/>
        </p:nvCxnSpPr>
        <p:spPr>
          <a:xfrm flipH="1">
            <a:off x="6884810" y="2451484"/>
            <a:ext cx="115203" cy="614023"/>
          </a:xfrm>
          <a:prstGeom prst="straightConnector1">
            <a:avLst/>
          </a:prstGeom>
          <a:noFill/>
          <a:ln w="38100" cap="flat" cmpd="sng">
            <a:solidFill>
              <a:srgbClr val="80BFB7"/>
            </a:solidFill>
            <a:prstDash val="solid"/>
            <a:round/>
            <a:headEnd type="diamond" w="sm" len="sm"/>
            <a:tailEnd type="diamond" w="sm" len="sm"/>
          </a:ln>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cxnSp>
        <p:nvCxnSpPr>
          <p:cNvPr id="35" name="Google Shape;3981;p29"/>
          <p:cNvCxnSpPr/>
          <p:nvPr/>
        </p:nvCxnSpPr>
        <p:spPr>
          <a:xfrm>
            <a:off x="5258172" y="4227934"/>
            <a:ext cx="309584" cy="0"/>
          </a:xfrm>
          <a:prstGeom prst="straightConnector1">
            <a:avLst/>
          </a:prstGeom>
          <a:noFill/>
          <a:ln w="38100" cap="flat" cmpd="sng">
            <a:solidFill>
              <a:srgbClr val="0070C0"/>
            </a:solidFill>
            <a:prstDash val="solid"/>
            <a:round/>
            <a:headEnd type="diamond" w="sm" len="sm"/>
            <a:tailEnd type="diamond" w="sm" len="sm"/>
          </a:ln>
        </p:spPr>
      </p:cxnSp>
      <p:cxnSp>
        <p:nvCxnSpPr>
          <p:cNvPr id="34" name="Google Shape;3981;p29"/>
          <p:cNvCxnSpPr/>
          <p:nvPr/>
        </p:nvCxnSpPr>
        <p:spPr>
          <a:xfrm>
            <a:off x="3531598" y="4241200"/>
            <a:ext cx="309584" cy="0"/>
          </a:xfrm>
          <a:prstGeom prst="straightConnector1">
            <a:avLst/>
          </a:prstGeom>
          <a:noFill/>
          <a:ln w="38100" cap="flat" cmpd="sng">
            <a:solidFill>
              <a:srgbClr val="0070C0"/>
            </a:solidFill>
            <a:prstDash val="solid"/>
            <a:round/>
            <a:headEnd type="diamond" w="sm" len="sm"/>
            <a:tailEnd type="diamond" w="sm" len="sm"/>
          </a:ln>
        </p:spPr>
      </p:cxnSp>
      <p:sp>
        <p:nvSpPr>
          <p:cNvPr id="3976" name="Google Shape;3976;p29"/>
          <p:cNvSpPr txBox="1">
            <a:spLocks noGrp="1"/>
          </p:cNvSpPr>
          <p:nvPr>
            <p:ph type="title"/>
          </p:nvPr>
        </p:nvSpPr>
        <p:spPr>
          <a:xfrm>
            <a:off x="979252" y="850254"/>
            <a:ext cx="6761100" cy="85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OUR </a:t>
            </a:r>
            <a:r>
              <a:rPr lang="en" dirty="0" smtClean="0"/>
              <a:t>PROCESS</a:t>
            </a:r>
            <a:br>
              <a:rPr lang="en" dirty="0" smtClean="0"/>
            </a:br>
            <a:r>
              <a:rPr lang="en" dirty="0" smtClean="0"/>
              <a:t> </a:t>
            </a:r>
            <a:r>
              <a:rPr lang="en" dirty="0"/>
              <a:t>IS </a:t>
            </a:r>
            <a:r>
              <a:rPr lang="en" dirty="0" smtClean="0"/>
              <a:t>SIMPLE</a:t>
            </a:r>
            <a:endParaRPr dirty="0"/>
          </a:p>
        </p:txBody>
      </p:sp>
      <p:sp>
        <p:nvSpPr>
          <p:cNvPr id="3977" name="Google Shape;3977;p29"/>
          <p:cNvSpPr/>
          <p:nvPr/>
        </p:nvSpPr>
        <p:spPr>
          <a:xfrm>
            <a:off x="251520" y="411510"/>
            <a:ext cx="1368152" cy="1322676"/>
          </a:xfrm>
          <a:prstGeom prst="rect">
            <a:avLst/>
          </a:prstGeom>
          <a:noFill/>
          <a:ln w="76200" cap="flat" cmpd="sng">
            <a:solidFill>
              <a:srgbClr val="D3E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dirty="0">
                <a:solidFill>
                  <a:srgbClr val="003B55"/>
                </a:solidFill>
                <a:latin typeface="Titillium Web Light"/>
                <a:ea typeface="Titillium Web Light"/>
                <a:cs typeface="Titillium Web Light"/>
                <a:sym typeface="Titillium Web Light"/>
              </a:rPr>
              <a:t>g</a:t>
            </a:r>
            <a:r>
              <a:rPr lang="en" dirty="0" smtClean="0">
                <a:solidFill>
                  <a:srgbClr val="003B55"/>
                </a:solidFill>
                <a:latin typeface="Titillium Web Light"/>
                <a:ea typeface="Titillium Web Light"/>
                <a:cs typeface="Titillium Web Light"/>
                <a:sym typeface="Titillium Web Light"/>
              </a:rPr>
              <a:t>enerate 10m grids of brgy boundary</a:t>
            </a:r>
            <a:endParaRPr dirty="0">
              <a:solidFill>
                <a:srgbClr val="003B55"/>
              </a:solidFill>
              <a:latin typeface="Titillium Web Light"/>
              <a:ea typeface="Titillium Web Light"/>
              <a:cs typeface="Titillium Web Light"/>
              <a:sym typeface="Titillium Web Light"/>
            </a:endParaRPr>
          </a:p>
        </p:txBody>
      </p:sp>
      <p:sp>
        <p:nvSpPr>
          <p:cNvPr id="3978" name="Google Shape;3978;p29"/>
          <p:cNvSpPr/>
          <p:nvPr/>
        </p:nvSpPr>
        <p:spPr>
          <a:xfrm>
            <a:off x="2195736" y="3579862"/>
            <a:ext cx="1335862" cy="1322676"/>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dirty="0">
                <a:solidFill>
                  <a:srgbClr val="003B55"/>
                </a:solidFill>
                <a:latin typeface="Titillium Web Light"/>
                <a:ea typeface="Titillium Web Light"/>
                <a:cs typeface="Titillium Web Light"/>
                <a:sym typeface="Titillium Web Light"/>
              </a:rPr>
              <a:t>j</a:t>
            </a:r>
            <a:r>
              <a:rPr lang="en" dirty="0" smtClean="0">
                <a:solidFill>
                  <a:srgbClr val="003B55"/>
                </a:solidFill>
                <a:latin typeface="Titillium Web Light"/>
                <a:ea typeface="Titillium Web Light"/>
                <a:cs typeface="Titillium Web Light"/>
                <a:sym typeface="Titillium Web Light"/>
              </a:rPr>
              <a:t>oin population field of brgys and brgy boundary then spatial join</a:t>
            </a:r>
            <a:endParaRPr dirty="0">
              <a:solidFill>
                <a:srgbClr val="003B55"/>
              </a:solidFill>
              <a:latin typeface="Titillium Web Light"/>
              <a:ea typeface="Titillium Web Light"/>
              <a:cs typeface="Titillium Web Light"/>
              <a:sym typeface="Titillium Web Light"/>
            </a:endParaRPr>
          </a:p>
        </p:txBody>
      </p:sp>
      <p:sp>
        <p:nvSpPr>
          <p:cNvPr id="3979" name="Google Shape;3979;p29"/>
          <p:cNvSpPr/>
          <p:nvPr/>
        </p:nvSpPr>
        <p:spPr>
          <a:xfrm>
            <a:off x="1115616" y="1995686"/>
            <a:ext cx="1346600" cy="1322676"/>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dirty="0">
                <a:solidFill>
                  <a:srgbClr val="003B55"/>
                </a:solidFill>
                <a:latin typeface="Titillium Web Light"/>
                <a:ea typeface="Titillium Web Light"/>
                <a:cs typeface="Titillium Web Light"/>
                <a:sym typeface="Titillium Web Light"/>
              </a:rPr>
              <a:t>f</a:t>
            </a:r>
            <a:r>
              <a:rPr lang="en" dirty="0" smtClean="0">
                <a:solidFill>
                  <a:srgbClr val="003B55"/>
                </a:solidFill>
                <a:latin typeface="Titillium Web Light"/>
                <a:ea typeface="Titillium Web Light"/>
                <a:cs typeface="Titillium Web Light"/>
                <a:sym typeface="Titillium Web Light"/>
              </a:rPr>
              <a:t>requency analysis</a:t>
            </a:r>
            <a:endParaRPr dirty="0">
              <a:solidFill>
                <a:srgbClr val="003B55"/>
              </a:solidFill>
              <a:latin typeface="Titillium Web Light"/>
              <a:ea typeface="Titillium Web Light"/>
              <a:cs typeface="Titillium Web Light"/>
              <a:sym typeface="Titillium Web Light"/>
            </a:endParaRPr>
          </a:p>
        </p:txBody>
      </p:sp>
      <p:cxnSp>
        <p:nvCxnSpPr>
          <p:cNvPr id="3980" name="Google Shape;3980;p29"/>
          <p:cNvCxnSpPr>
            <a:stCxn id="3977" idx="3"/>
            <a:endCxn id="12" idx="1"/>
          </p:cNvCxnSpPr>
          <p:nvPr/>
        </p:nvCxnSpPr>
        <p:spPr>
          <a:xfrm>
            <a:off x="1619672" y="1072848"/>
            <a:ext cx="288032" cy="0"/>
          </a:xfrm>
          <a:prstGeom prst="straightConnector1">
            <a:avLst/>
          </a:prstGeom>
          <a:noFill/>
          <a:ln w="38100" cap="flat" cmpd="sng">
            <a:solidFill>
              <a:srgbClr val="D3EBD5"/>
            </a:solidFill>
            <a:prstDash val="solid"/>
            <a:round/>
            <a:headEnd type="diamond" w="sm" len="sm"/>
            <a:tailEnd type="diamond" w="sm" len="sm"/>
          </a:ln>
        </p:spPr>
      </p:cxnSp>
      <p:cxnSp>
        <p:nvCxnSpPr>
          <p:cNvPr id="3981" name="Google Shape;3981;p29"/>
          <p:cNvCxnSpPr>
            <a:stCxn id="3979" idx="3"/>
            <a:endCxn id="22" idx="1"/>
          </p:cNvCxnSpPr>
          <p:nvPr/>
        </p:nvCxnSpPr>
        <p:spPr>
          <a:xfrm>
            <a:off x="2462216" y="2657024"/>
            <a:ext cx="309584" cy="0"/>
          </a:xfrm>
          <a:prstGeom prst="straightConnector1">
            <a:avLst/>
          </a:prstGeom>
          <a:noFill/>
          <a:ln w="38100" cap="flat" cmpd="sng">
            <a:solidFill>
              <a:srgbClr val="80BFB7"/>
            </a:solidFill>
            <a:prstDash val="solid"/>
            <a:round/>
            <a:headEnd type="diamond" w="sm" len="sm"/>
            <a:tailEnd type="diamond" w="sm" len="sm"/>
          </a:ln>
        </p:spPr>
      </p:cxnSp>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
        <p:nvSpPr>
          <p:cNvPr id="12" name="Google Shape;3977;p29"/>
          <p:cNvSpPr/>
          <p:nvPr/>
        </p:nvSpPr>
        <p:spPr>
          <a:xfrm>
            <a:off x="1907704" y="411510"/>
            <a:ext cx="1332148" cy="1322676"/>
          </a:xfrm>
          <a:prstGeom prst="rect">
            <a:avLst/>
          </a:prstGeom>
          <a:noFill/>
          <a:ln w="76200" cap="flat" cmpd="sng">
            <a:solidFill>
              <a:srgbClr val="D3EBD5"/>
            </a:solidFill>
            <a:prstDash val="solid"/>
            <a:miter lim="8000"/>
            <a:headEnd type="none" w="sm" len="sm"/>
            <a:tailEnd type="none" w="sm" len="sm"/>
          </a:ln>
        </p:spPr>
        <p:txBody>
          <a:bodyPr spcFirstLastPara="1" wrap="square" lIns="91425" tIns="91425" rIns="91425" bIns="91425" anchor="ctr" anchorCtr="0">
            <a:noAutofit/>
          </a:bodyPr>
          <a:lstStyle/>
          <a:p>
            <a:pPr lvl="0" algn="ctr"/>
            <a:r>
              <a:rPr lang="en-US" dirty="0">
                <a:solidFill>
                  <a:srgbClr val="003B55"/>
                </a:solidFill>
                <a:latin typeface="Titillium Web Light"/>
                <a:ea typeface="Titillium Web Light"/>
                <a:cs typeface="Titillium Web Light"/>
                <a:sym typeface="Titillium Web Light"/>
              </a:rPr>
              <a:t>intersect 10m grids to OSM buildings</a:t>
            </a:r>
          </a:p>
        </p:txBody>
      </p:sp>
      <p:sp>
        <p:nvSpPr>
          <p:cNvPr id="13" name="Google Shape;3977;p29"/>
          <p:cNvSpPr/>
          <p:nvPr/>
        </p:nvSpPr>
        <p:spPr>
          <a:xfrm>
            <a:off x="3563888" y="411510"/>
            <a:ext cx="1368152" cy="1322676"/>
          </a:xfrm>
          <a:prstGeom prst="rect">
            <a:avLst/>
          </a:prstGeom>
          <a:noFill/>
          <a:ln w="76200" cap="flat" cmpd="sng">
            <a:solidFill>
              <a:srgbClr val="D3EBD5"/>
            </a:solidFill>
            <a:prstDash val="solid"/>
            <a:miter lim="8000"/>
            <a:headEnd type="none" w="sm" len="sm"/>
            <a:tailEnd type="none" w="sm" len="sm"/>
          </a:ln>
        </p:spPr>
        <p:txBody>
          <a:bodyPr spcFirstLastPara="1" wrap="square" lIns="91425" tIns="91425" rIns="91425" bIns="91425" anchor="ctr" anchorCtr="0">
            <a:noAutofit/>
          </a:bodyPr>
          <a:lstStyle/>
          <a:p>
            <a:pPr lvl="0" algn="ctr"/>
            <a:r>
              <a:rPr lang="en-US" dirty="0" smtClean="0">
                <a:solidFill>
                  <a:srgbClr val="003B55"/>
                </a:solidFill>
                <a:latin typeface="Titillium Web Light"/>
                <a:ea typeface="Titillium Web Light"/>
                <a:cs typeface="Titillium Web Light"/>
                <a:sym typeface="Titillium Web Light"/>
              </a:rPr>
              <a:t>spatial join urban grids with </a:t>
            </a:r>
            <a:r>
              <a:rPr lang="en-US" dirty="0" err="1" smtClean="0">
                <a:solidFill>
                  <a:srgbClr val="003B55"/>
                </a:solidFill>
                <a:latin typeface="Titillium Web Light"/>
                <a:ea typeface="Titillium Web Light"/>
                <a:cs typeface="Titillium Web Light"/>
                <a:sym typeface="Titillium Web Light"/>
              </a:rPr>
              <a:t>brgy</a:t>
            </a:r>
            <a:r>
              <a:rPr lang="en-US" dirty="0" smtClean="0">
                <a:solidFill>
                  <a:srgbClr val="003B55"/>
                </a:solidFill>
                <a:latin typeface="Titillium Web Light"/>
                <a:ea typeface="Titillium Web Light"/>
                <a:cs typeface="Titillium Web Light"/>
                <a:sym typeface="Titillium Web Light"/>
              </a:rPr>
              <a:t> boundaries</a:t>
            </a:r>
            <a:endParaRPr lang="en-US" dirty="0">
              <a:solidFill>
                <a:srgbClr val="003B55"/>
              </a:solidFill>
              <a:latin typeface="Titillium Web Light"/>
              <a:ea typeface="Titillium Web Light"/>
              <a:cs typeface="Titillium Web Light"/>
              <a:sym typeface="Titillium Web Light"/>
            </a:endParaRPr>
          </a:p>
        </p:txBody>
      </p:sp>
      <p:sp>
        <p:nvSpPr>
          <p:cNvPr id="22" name="Google Shape;3979;p29"/>
          <p:cNvSpPr/>
          <p:nvPr/>
        </p:nvSpPr>
        <p:spPr>
          <a:xfrm>
            <a:off x="2771800" y="1995686"/>
            <a:ext cx="1346600" cy="1322676"/>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dirty="0">
                <a:solidFill>
                  <a:srgbClr val="003B55"/>
                </a:solidFill>
                <a:latin typeface="Titillium Web Light"/>
                <a:ea typeface="Titillium Web Light"/>
                <a:cs typeface="Titillium Web Light"/>
                <a:sym typeface="Titillium Web Light"/>
              </a:rPr>
              <a:t>j</a:t>
            </a:r>
            <a:r>
              <a:rPr lang="en-PH" dirty="0" smtClean="0">
                <a:solidFill>
                  <a:srgbClr val="003B55"/>
                </a:solidFill>
                <a:latin typeface="Titillium Web Light"/>
                <a:ea typeface="Titillium Web Light"/>
                <a:cs typeface="Titillium Web Light"/>
                <a:sym typeface="Titillium Web Light"/>
              </a:rPr>
              <a:t>oin fields of </a:t>
            </a:r>
            <a:r>
              <a:rPr lang="en-PH" dirty="0" err="1" smtClean="0">
                <a:solidFill>
                  <a:srgbClr val="003B55"/>
                </a:solidFill>
                <a:latin typeface="Titillium Web Light"/>
                <a:ea typeface="Titillium Web Light"/>
                <a:cs typeface="Titillium Web Light"/>
                <a:sym typeface="Titillium Web Light"/>
              </a:rPr>
              <a:t>brgy</a:t>
            </a:r>
            <a:r>
              <a:rPr lang="en-PH" dirty="0" smtClean="0">
                <a:solidFill>
                  <a:srgbClr val="003B55"/>
                </a:solidFill>
                <a:latin typeface="Titillium Web Light"/>
                <a:ea typeface="Titillium Web Light"/>
                <a:cs typeface="Titillium Web Light"/>
                <a:sym typeface="Titillium Web Light"/>
              </a:rPr>
              <a:t> boundary and point counts</a:t>
            </a:r>
            <a:endParaRPr dirty="0">
              <a:solidFill>
                <a:srgbClr val="003B55"/>
              </a:solidFill>
              <a:latin typeface="Titillium Web Light"/>
              <a:ea typeface="Titillium Web Light"/>
              <a:cs typeface="Titillium Web Light"/>
              <a:sym typeface="Titillium Web Light"/>
            </a:endParaRPr>
          </a:p>
        </p:txBody>
      </p:sp>
      <p:sp>
        <p:nvSpPr>
          <p:cNvPr id="23" name="Google Shape;3979;p29"/>
          <p:cNvSpPr/>
          <p:nvPr/>
        </p:nvSpPr>
        <p:spPr>
          <a:xfrm>
            <a:off x="4427984" y="1995686"/>
            <a:ext cx="1346600" cy="1322676"/>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dirty="0" smtClean="0">
                <a:solidFill>
                  <a:srgbClr val="003B55"/>
                </a:solidFill>
                <a:latin typeface="Titillium Web Light"/>
                <a:ea typeface="Titillium Web Light"/>
                <a:cs typeface="Titillium Web Light"/>
                <a:sym typeface="Titillium Web Light"/>
              </a:rPr>
              <a:t>add field to </a:t>
            </a:r>
            <a:r>
              <a:rPr lang="en-PH" dirty="0" err="1" smtClean="0">
                <a:solidFill>
                  <a:srgbClr val="003B55"/>
                </a:solidFill>
                <a:latin typeface="Titillium Web Light"/>
                <a:ea typeface="Titillium Web Light"/>
                <a:cs typeface="Titillium Web Light"/>
                <a:sym typeface="Titillium Web Light"/>
              </a:rPr>
              <a:t>brgy</a:t>
            </a:r>
            <a:r>
              <a:rPr lang="en-PH" dirty="0" smtClean="0">
                <a:solidFill>
                  <a:srgbClr val="003B55"/>
                </a:solidFill>
                <a:latin typeface="Titillium Web Light"/>
                <a:ea typeface="Titillium Web Light"/>
                <a:cs typeface="Titillium Web Light"/>
                <a:sym typeface="Titillium Web Light"/>
              </a:rPr>
              <a:t> boundary</a:t>
            </a:r>
            <a:endParaRPr dirty="0">
              <a:solidFill>
                <a:srgbClr val="003B55"/>
              </a:solidFill>
              <a:latin typeface="Titillium Web Light"/>
              <a:ea typeface="Titillium Web Light"/>
              <a:cs typeface="Titillium Web Light"/>
              <a:sym typeface="Titillium Web Light"/>
            </a:endParaRPr>
          </a:p>
        </p:txBody>
      </p:sp>
      <p:cxnSp>
        <p:nvCxnSpPr>
          <p:cNvPr id="24" name="Google Shape;3980;p29"/>
          <p:cNvCxnSpPr/>
          <p:nvPr/>
        </p:nvCxnSpPr>
        <p:spPr>
          <a:xfrm>
            <a:off x="3263156" y="1052180"/>
            <a:ext cx="288032" cy="0"/>
          </a:xfrm>
          <a:prstGeom prst="straightConnector1">
            <a:avLst/>
          </a:prstGeom>
          <a:noFill/>
          <a:ln w="38100" cap="flat" cmpd="sng">
            <a:solidFill>
              <a:srgbClr val="D3EBD5"/>
            </a:solidFill>
            <a:prstDash val="solid"/>
            <a:round/>
            <a:headEnd type="diamond" w="sm" len="sm"/>
            <a:tailEnd type="diamond" w="sm" len="sm"/>
          </a:ln>
        </p:spPr>
      </p:cxnSp>
      <p:sp>
        <p:nvSpPr>
          <p:cNvPr id="29" name="Google Shape;3979;p29"/>
          <p:cNvSpPr/>
          <p:nvPr/>
        </p:nvSpPr>
        <p:spPr>
          <a:xfrm>
            <a:off x="6084168" y="1995686"/>
            <a:ext cx="1346600" cy="1322676"/>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dirty="0" smtClean="0">
                <a:solidFill>
                  <a:srgbClr val="003B55"/>
                </a:solidFill>
                <a:latin typeface="Titillium Web Light"/>
                <a:ea typeface="Titillium Web Light"/>
                <a:cs typeface="Titillium Web Light"/>
                <a:sym typeface="Titillium Web Light"/>
              </a:rPr>
              <a:t>calculate field (popn2015/</a:t>
            </a:r>
          </a:p>
          <a:p>
            <a:pPr marL="0" lvl="0" indent="0" algn="ctr" rtl="0">
              <a:spcBef>
                <a:spcPts val="0"/>
              </a:spcBef>
              <a:spcAft>
                <a:spcPts val="0"/>
              </a:spcAft>
              <a:buNone/>
            </a:pPr>
            <a:r>
              <a:rPr lang="en-PH" dirty="0" smtClean="0">
                <a:solidFill>
                  <a:srgbClr val="003B55"/>
                </a:solidFill>
                <a:latin typeface="Titillium Web Light"/>
                <a:ea typeface="Titillium Web Light"/>
                <a:cs typeface="Titillium Web Light"/>
                <a:sym typeface="Titillium Web Light"/>
              </a:rPr>
              <a:t>frequency)</a:t>
            </a:r>
            <a:endParaRPr dirty="0">
              <a:solidFill>
                <a:srgbClr val="003B55"/>
              </a:solidFill>
              <a:latin typeface="Titillium Web Light"/>
              <a:ea typeface="Titillium Web Light"/>
              <a:cs typeface="Titillium Web Light"/>
              <a:sym typeface="Titillium Web Light"/>
            </a:endParaRPr>
          </a:p>
        </p:txBody>
      </p:sp>
      <p:cxnSp>
        <p:nvCxnSpPr>
          <p:cNvPr id="30" name="Google Shape;3981;p29"/>
          <p:cNvCxnSpPr/>
          <p:nvPr/>
        </p:nvCxnSpPr>
        <p:spPr>
          <a:xfrm>
            <a:off x="4118400" y="2643758"/>
            <a:ext cx="309584" cy="0"/>
          </a:xfrm>
          <a:prstGeom prst="straightConnector1">
            <a:avLst/>
          </a:prstGeom>
          <a:noFill/>
          <a:ln w="38100" cap="flat" cmpd="sng">
            <a:solidFill>
              <a:srgbClr val="80BFB7"/>
            </a:solidFill>
            <a:prstDash val="solid"/>
            <a:round/>
            <a:headEnd type="diamond" w="sm" len="sm"/>
            <a:tailEnd type="diamond" w="sm" len="sm"/>
          </a:ln>
        </p:spPr>
      </p:cxnSp>
      <p:cxnSp>
        <p:nvCxnSpPr>
          <p:cNvPr id="31" name="Google Shape;3981;p29"/>
          <p:cNvCxnSpPr/>
          <p:nvPr/>
        </p:nvCxnSpPr>
        <p:spPr>
          <a:xfrm>
            <a:off x="5774584" y="2643758"/>
            <a:ext cx="309584" cy="0"/>
          </a:xfrm>
          <a:prstGeom prst="straightConnector1">
            <a:avLst/>
          </a:prstGeom>
          <a:noFill/>
          <a:ln w="38100" cap="flat" cmpd="sng">
            <a:solidFill>
              <a:srgbClr val="80BFB7"/>
            </a:solidFill>
            <a:prstDash val="solid"/>
            <a:round/>
            <a:headEnd type="diamond" w="sm" len="sm"/>
            <a:tailEnd type="diamond" w="sm" len="sm"/>
          </a:ln>
        </p:spPr>
      </p:cxnSp>
      <p:sp>
        <p:nvSpPr>
          <p:cNvPr id="32" name="Google Shape;3978;p29"/>
          <p:cNvSpPr/>
          <p:nvPr/>
        </p:nvSpPr>
        <p:spPr>
          <a:xfrm>
            <a:off x="3891638" y="3579862"/>
            <a:ext cx="1335862" cy="1322676"/>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dirty="0" smtClean="0">
                <a:solidFill>
                  <a:srgbClr val="003B55"/>
                </a:solidFill>
                <a:latin typeface="Titillium Web Light"/>
                <a:ea typeface="Titillium Web Light"/>
                <a:cs typeface="Titillium Web Light"/>
                <a:sym typeface="Titillium Web Light"/>
              </a:rPr>
              <a:t>convert polygon to raster</a:t>
            </a:r>
            <a:endParaRPr dirty="0">
              <a:solidFill>
                <a:srgbClr val="003B55"/>
              </a:solidFill>
              <a:latin typeface="Titillium Web Light"/>
              <a:ea typeface="Titillium Web Light"/>
              <a:cs typeface="Titillium Web Light"/>
              <a:sym typeface="Titillium Web Light"/>
            </a:endParaRPr>
          </a:p>
        </p:txBody>
      </p:sp>
      <p:sp>
        <p:nvSpPr>
          <p:cNvPr id="33" name="Google Shape;3978;p29"/>
          <p:cNvSpPr/>
          <p:nvPr/>
        </p:nvSpPr>
        <p:spPr>
          <a:xfrm>
            <a:off x="5612402" y="3579862"/>
            <a:ext cx="1335862" cy="1322676"/>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dirty="0" smtClean="0">
                <a:solidFill>
                  <a:srgbClr val="003B55"/>
                </a:solidFill>
                <a:latin typeface="Titillium Web Light"/>
                <a:ea typeface="Titillium Web Light"/>
                <a:cs typeface="Titillium Web Light"/>
                <a:sym typeface="Titillium Web Light"/>
              </a:rPr>
              <a:t>project raster (optional)</a:t>
            </a:r>
            <a:endParaRPr dirty="0">
              <a:solidFill>
                <a:srgbClr val="003B55"/>
              </a:solidFill>
              <a:latin typeface="Titillium Web Light"/>
              <a:ea typeface="Titillium Web Light"/>
              <a:cs typeface="Titillium Web Light"/>
              <a:sym typeface="Titillium Web Light"/>
            </a:endParaRPr>
          </a:p>
        </p:txBody>
      </p:sp>
      <p:cxnSp>
        <p:nvCxnSpPr>
          <p:cNvPr id="25" name="Elbow Connector 24"/>
          <p:cNvCxnSpPr>
            <a:stCxn id="13" idx="2"/>
            <a:endCxn id="3979" idx="1"/>
          </p:cNvCxnSpPr>
          <p:nvPr/>
        </p:nvCxnSpPr>
        <p:spPr>
          <a:xfrm rot="5400000">
            <a:off x="2220371" y="629431"/>
            <a:ext cx="922838" cy="3132348"/>
          </a:xfrm>
          <a:prstGeom prst="bentConnector4">
            <a:avLst>
              <a:gd name="adj1" fmla="val 14168"/>
              <a:gd name="adj2" fmla="val 107298"/>
            </a:avLst>
          </a:prstGeom>
          <a:ln>
            <a:solidFill>
              <a:schemeClr val="accent3">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9" idx="2"/>
            <a:endCxn id="3978" idx="1"/>
          </p:cNvCxnSpPr>
          <p:nvPr/>
        </p:nvCxnSpPr>
        <p:spPr>
          <a:xfrm rot="5400000">
            <a:off x="4015183" y="1498915"/>
            <a:ext cx="922838" cy="4561732"/>
          </a:xfrm>
          <a:prstGeom prst="bentConnector4">
            <a:avLst>
              <a:gd name="adj1" fmla="val 14168"/>
              <a:gd name="adj2" fmla="val 10501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530"/>
          <a:stretch/>
        </p:blipFill>
        <p:spPr bwMode="auto">
          <a:xfrm>
            <a:off x="1945804" y="1072480"/>
            <a:ext cx="5162783" cy="2939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sp>
        <p:nvSpPr>
          <p:cNvPr id="4" name="TextBox 3"/>
          <p:cNvSpPr txBox="1"/>
          <p:nvPr/>
        </p:nvSpPr>
        <p:spPr>
          <a:xfrm>
            <a:off x="1701541" y="391765"/>
            <a:ext cx="5509842" cy="369332"/>
          </a:xfrm>
          <a:prstGeom prst="rect">
            <a:avLst/>
          </a:prstGeom>
          <a:noFill/>
        </p:spPr>
        <p:txBody>
          <a:bodyPr wrap="none" rtlCol="0">
            <a:spAutoFit/>
          </a:bodyPr>
          <a:lstStyle/>
          <a:p>
            <a:r>
              <a:rPr lang="en-PH" sz="1800" b="1" dirty="0" smtClean="0">
                <a:solidFill>
                  <a:schemeClr val="bg1"/>
                </a:solidFill>
                <a:latin typeface="Dosis ExtraLight" charset="0"/>
              </a:rPr>
              <a:t>digitizing and validating OSM building footprints via JOSM</a:t>
            </a:r>
            <a:endParaRPr lang="en-PH" sz="1800" b="1" dirty="0">
              <a:solidFill>
                <a:schemeClr val="bg1"/>
              </a:solidFill>
              <a:latin typeface="Dosis ExtraLight" charset="0"/>
            </a:endParaRPr>
          </a:p>
        </p:txBody>
      </p:sp>
      <p:sp>
        <p:nvSpPr>
          <p:cNvPr id="5" name="Google Shape;4030;p35"/>
          <p:cNvSpPr/>
          <p:nvPr/>
        </p:nvSpPr>
        <p:spPr>
          <a:xfrm>
            <a:off x="1691680" y="863303"/>
            <a:ext cx="5551867" cy="394069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868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059583"/>
            <a:ext cx="5112568" cy="2991917"/>
          </a:xfrm>
          <a:prstGeom prst="rect">
            <a:avLst/>
          </a:prstGeom>
        </p:spPr>
      </p:pic>
      <p:sp>
        <p:nvSpPr>
          <p:cNvPr id="4" name="TextBox 3"/>
          <p:cNvSpPr txBox="1"/>
          <p:nvPr/>
        </p:nvSpPr>
        <p:spPr>
          <a:xfrm>
            <a:off x="1691680" y="391765"/>
            <a:ext cx="3480440" cy="369332"/>
          </a:xfrm>
          <a:prstGeom prst="rect">
            <a:avLst/>
          </a:prstGeom>
          <a:noFill/>
        </p:spPr>
        <p:txBody>
          <a:bodyPr wrap="none" rtlCol="0">
            <a:spAutoFit/>
          </a:bodyPr>
          <a:lstStyle/>
          <a:p>
            <a:r>
              <a:rPr lang="en-PH" sz="1800" b="1" dirty="0" smtClean="0">
                <a:solidFill>
                  <a:schemeClr val="bg1"/>
                </a:solidFill>
                <a:latin typeface="Dosis ExtraLight" charset="0"/>
              </a:rPr>
              <a:t>OSM Building Footprints (Jan 2019)</a:t>
            </a:r>
            <a:endParaRPr lang="en-PH" sz="1800" b="1" dirty="0">
              <a:solidFill>
                <a:schemeClr val="bg1"/>
              </a:solidFill>
              <a:latin typeface="Dosis ExtraLight" charset="0"/>
            </a:endParaRPr>
          </a:p>
        </p:txBody>
      </p:sp>
      <p:sp>
        <p:nvSpPr>
          <p:cNvPr id="5" name="Google Shape;4030;p35"/>
          <p:cNvSpPr/>
          <p:nvPr/>
        </p:nvSpPr>
        <p:spPr>
          <a:xfrm>
            <a:off x="1691680" y="863303"/>
            <a:ext cx="5551867" cy="394069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0252" y="401057"/>
            <a:ext cx="360040" cy="360040"/>
          </a:xfrm>
          <a:prstGeom prst="rect">
            <a:avLst/>
          </a:prstGeom>
        </p:spPr>
      </p:pic>
    </p:spTree>
    <p:extLst>
      <p:ext uri="{BB962C8B-B14F-4D97-AF65-F5344CB8AC3E}">
        <p14:creationId xmlns:p14="http://schemas.microsoft.com/office/powerpoint/2010/main" val="2787526171"/>
      </p:ext>
    </p:extLst>
  </p:cSld>
  <p:clrMapOvr>
    <a:masterClrMapping/>
  </p:clrMapOvr>
  <p:timing>
    <p:tnLst>
      <p:par>
        <p:cTn id="1" dur="indefinite" restart="never" nodeType="tmRoot"/>
      </p:par>
    </p:tnLst>
  </p:timing>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10250</TotalTime>
  <Words>453</Words>
  <Application>Microsoft Office PowerPoint</Application>
  <PresentationFormat>On-screen Show (16:9)</PresentationFormat>
  <Paragraphs>95</Paragraphs>
  <Slides>21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Titillium Web Light</vt:lpstr>
      <vt:lpstr>Dosis ExtraLight</vt:lpstr>
      <vt:lpstr>Titillium Web</vt:lpstr>
      <vt:lpstr>Mowbray template</vt:lpstr>
      <vt:lpstr>Using OpenStreetMap Building Footprints Data for Population Distribution Model: A Case Study in Cavite, Philippines</vt:lpstr>
      <vt:lpstr>HELLO!</vt:lpstr>
      <vt:lpstr>RATIONALE</vt:lpstr>
      <vt:lpstr>PowerPoint Presentation</vt:lpstr>
      <vt:lpstr>Volunteered Geographic Information (VGI)</vt:lpstr>
      <vt:lpstr>METHODS</vt:lpstr>
      <vt:lpstr>OUR PROCESS  IS SIMPLE</vt:lpstr>
      <vt:lpstr>PowerPoint Presentation</vt:lpstr>
      <vt:lpstr>PowerPoint Presentation</vt:lpstr>
      <vt:lpstr>PowerPoint Presentation</vt:lpstr>
      <vt:lpstr>FINDINGS</vt:lpstr>
      <vt:lpstr>CHALLENGES</vt:lpstr>
      <vt:lpstr>CHALLENGES</vt:lpstr>
      <vt:lpstr>PowerPoint Presentation</vt:lpstr>
      <vt:lpstr>PowerPoint Presentation</vt:lpstr>
      <vt:lpstr>PowerPoint Presentation</vt:lpstr>
      <vt:lpstr>3,678,301</vt:lpstr>
      <vt:lpstr>1,684,735</vt:lpstr>
      <vt:lpstr>1,480,876</vt:lpstr>
      <vt:lpstr>THANKS!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OpenStreetMap Building Footprints Data for Population Distribution Model: A Case Study in Cavite, Philippines</dc:title>
  <dc:creator>GIS Feye</dc:creator>
  <cp:lastModifiedBy>Feye</cp:lastModifiedBy>
  <cp:revision>47</cp:revision>
  <dcterms:modified xsi:type="dcterms:W3CDTF">2019-09-22T03:32:07Z</dcterms:modified>
</cp:coreProperties>
</file>